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9" r:id="rId3"/>
    <p:sldId id="257" r:id="rId4"/>
    <p:sldId id="260" r:id="rId5"/>
    <p:sldId id="261" r:id="rId6"/>
    <p:sldId id="277" r:id="rId7"/>
    <p:sldId id="264" r:id="rId8"/>
    <p:sldId id="276" r:id="rId9"/>
    <p:sldId id="280" r:id="rId10"/>
    <p:sldId id="285" r:id="rId11"/>
    <p:sldId id="286" r:id="rId12"/>
    <p:sldId id="287" r:id="rId13"/>
    <p:sldId id="288" r:id="rId14"/>
    <p:sldId id="275" r:id="rId15"/>
    <p:sldId id="278" r:id="rId16"/>
    <p:sldId id="267" r:id="rId17"/>
    <p:sldId id="269" r:id="rId18"/>
    <p:sldId id="270" r:id="rId19"/>
    <p:sldId id="272" r:id="rId20"/>
    <p:sldId id="268" r:id="rId21"/>
    <p:sldId id="271" r:id="rId22"/>
    <p:sldId id="266" r:id="rId23"/>
    <p:sldId id="279" r:id="rId24"/>
    <p:sldId id="273" r:id="rId25"/>
  </p:sldIdLst>
  <p:sldSz cx="9144000" cy="6858000" type="screen4x3"/>
  <p:notesSz cx="6858000" cy="9144000"/>
  <p:defaultTextStyle>
    <a:defPPr>
      <a:defRPr lang="lt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77358" autoAdjust="0"/>
  </p:normalViewPr>
  <p:slideViewPr>
    <p:cSldViewPr snapToGrid="0">
      <p:cViewPr varScale="1">
        <p:scale>
          <a:sx n="71" d="100"/>
          <a:sy n="71" d="100"/>
        </p:scale>
        <p:origin x="14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2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Hipotezių kiekis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cat>
            <c:numRef>
              <c:f>Sheet1!$A$2:$A$52</c:f>
              <c:numCache>
                <c:formatCode>General</c:formatCode>
                <c:ptCount val="51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30</c:v>
                </c:pt>
                <c:pt idx="7">
                  <c:v>35</c:v>
                </c:pt>
                <c:pt idx="8">
                  <c:v>40</c:v>
                </c:pt>
                <c:pt idx="9">
                  <c:v>45</c:v>
                </c:pt>
                <c:pt idx="10">
                  <c:v>50</c:v>
                </c:pt>
                <c:pt idx="11">
                  <c:v>55</c:v>
                </c:pt>
                <c:pt idx="12">
                  <c:v>60</c:v>
                </c:pt>
                <c:pt idx="13">
                  <c:v>65</c:v>
                </c:pt>
                <c:pt idx="14">
                  <c:v>70</c:v>
                </c:pt>
                <c:pt idx="15">
                  <c:v>75</c:v>
                </c:pt>
                <c:pt idx="16">
                  <c:v>80</c:v>
                </c:pt>
                <c:pt idx="17">
                  <c:v>85</c:v>
                </c:pt>
                <c:pt idx="18">
                  <c:v>90</c:v>
                </c:pt>
                <c:pt idx="19">
                  <c:v>95</c:v>
                </c:pt>
                <c:pt idx="20">
                  <c:v>100</c:v>
                </c:pt>
                <c:pt idx="21">
                  <c:v>105</c:v>
                </c:pt>
                <c:pt idx="22">
                  <c:v>110</c:v>
                </c:pt>
                <c:pt idx="23">
                  <c:v>115</c:v>
                </c:pt>
                <c:pt idx="24">
                  <c:v>120</c:v>
                </c:pt>
                <c:pt idx="25">
                  <c:v>125</c:v>
                </c:pt>
                <c:pt idx="26">
                  <c:v>130</c:v>
                </c:pt>
                <c:pt idx="27">
                  <c:v>135</c:v>
                </c:pt>
                <c:pt idx="28">
                  <c:v>140</c:v>
                </c:pt>
                <c:pt idx="29">
                  <c:v>145</c:v>
                </c:pt>
                <c:pt idx="30">
                  <c:v>150</c:v>
                </c:pt>
                <c:pt idx="31">
                  <c:v>155</c:v>
                </c:pt>
                <c:pt idx="32">
                  <c:v>160</c:v>
                </c:pt>
                <c:pt idx="33">
                  <c:v>165</c:v>
                </c:pt>
                <c:pt idx="34">
                  <c:v>170</c:v>
                </c:pt>
                <c:pt idx="35">
                  <c:v>175</c:v>
                </c:pt>
                <c:pt idx="36">
                  <c:v>180</c:v>
                </c:pt>
                <c:pt idx="37">
                  <c:v>185</c:v>
                </c:pt>
                <c:pt idx="38">
                  <c:v>190</c:v>
                </c:pt>
                <c:pt idx="39">
                  <c:v>195</c:v>
                </c:pt>
                <c:pt idx="40">
                  <c:v>200</c:v>
                </c:pt>
                <c:pt idx="41">
                  <c:v>205</c:v>
                </c:pt>
                <c:pt idx="42">
                  <c:v>210</c:v>
                </c:pt>
                <c:pt idx="43">
                  <c:v>215</c:v>
                </c:pt>
                <c:pt idx="44">
                  <c:v>220</c:v>
                </c:pt>
                <c:pt idx="45">
                  <c:v>225</c:v>
                </c:pt>
                <c:pt idx="46">
                  <c:v>230</c:v>
                </c:pt>
                <c:pt idx="47">
                  <c:v>235</c:v>
                </c:pt>
                <c:pt idx="48">
                  <c:v>240</c:v>
                </c:pt>
                <c:pt idx="49">
                  <c:v>245</c:v>
                </c:pt>
                <c:pt idx="50">
                  <c:v>250</c:v>
                </c:pt>
              </c:numCache>
            </c:numRef>
          </c:cat>
          <c:val>
            <c:numRef>
              <c:f>Sheet1!$B$2:$B$52</c:f>
              <c:numCache>
                <c:formatCode>General</c:formatCode>
                <c:ptCount val="51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3</c:v>
                </c:pt>
                <c:pt idx="6">
                  <c:v>3</c:v>
                </c:pt>
                <c:pt idx="7">
                  <c:v>3</c:v>
                </c:pt>
                <c:pt idx="8">
                  <c:v>3</c:v>
                </c:pt>
                <c:pt idx="9">
                  <c:v>3</c:v>
                </c:pt>
                <c:pt idx="10">
                  <c:v>3</c:v>
                </c:pt>
                <c:pt idx="11">
                  <c:v>3</c:v>
                </c:pt>
                <c:pt idx="12">
                  <c:v>3</c:v>
                </c:pt>
                <c:pt idx="13">
                  <c:v>3</c:v>
                </c:pt>
                <c:pt idx="14">
                  <c:v>3</c:v>
                </c:pt>
                <c:pt idx="15">
                  <c:v>3</c:v>
                </c:pt>
                <c:pt idx="16">
                  <c:v>2</c:v>
                </c:pt>
                <c:pt idx="17">
                  <c:v>2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1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1</c:v>
                </c:pt>
                <c:pt idx="48">
                  <c:v>1</c:v>
                </c:pt>
                <c:pt idx="49">
                  <c:v>1</c:v>
                </c:pt>
                <c:pt idx="50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989686112"/>
        <c:axId val="-1989683392"/>
      </c:areaChart>
      <c:catAx>
        <c:axId val="-19896861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  <a:ea typeface="+mn-ea"/>
                    <a:cs typeface="+mn-cs"/>
                  </a:defRPr>
                </a:pPr>
                <a:r>
                  <a:rPr lang="lt-LT"/>
                  <a:t>Kadrų sk.</a:t>
                </a:r>
                <a:endParaRPr lang="en-GB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1920000" spcFirstLastPara="1" vertOverflow="ellipsis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-1989683392"/>
        <c:crosses val="autoZero"/>
        <c:auto val="1"/>
        <c:lblAlgn val="ctr"/>
        <c:lblOffset val="100"/>
        <c:noMultiLvlLbl val="0"/>
      </c:catAx>
      <c:valAx>
        <c:axId val="-1989683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  <a:ea typeface="+mn-ea"/>
                    <a:cs typeface="+mn-cs"/>
                  </a:defRPr>
                </a:pPr>
                <a:r>
                  <a:rPr lang="lt-LT"/>
                  <a:t>Hipotezių kiekis</a:t>
                </a:r>
                <a:endParaRPr lang="en-GB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-19896861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200">
          <a:latin typeface="+mj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Sheet1!$E$1</c:f>
              <c:strCache>
                <c:ptCount val="1"/>
                <c:pt idx="0">
                  <c:v>Neapibrėžtumas (px)</c:v>
                </c:pt>
              </c:strCache>
            </c:strRef>
          </c:tx>
          <c:spPr>
            <a:solidFill>
              <a:schemeClr val="accent6">
                <a:shade val="65000"/>
              </a:schemeClr>
            </a:solidFill>
            <a:ln w="25400">
              <a:noFill/>
            </a:ln>
            <a:effectLst/>
          </c:spPr>
          <c:cat>
            <c:numRef>
              <c:f>Sheet1!$D$2:$D$59</c:f>
              <c:numCache>
                <c:formatCode>General</c:formatCode>
                <c:ptCount val="58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30</c:v>
                </c:pt>
                <c:pt idx="7">
                  <c:v>35</c:v>
                </c:pt>
                <c:pt idx="8">
                  <c:v>40</c:v>
                </c:pt>
                <c:pt idx="9">
                  <c:v>45</c:v>
                </c:pt>
                <c:pt idx="10">
                  <c:v>50</c:v>
                </c:pt>
                <c:pt idx="11">
                  <c:v>55</c:v>
                </c:pt>
                <c:pt idx="12">
                  <c:v>60</c:v>
                </c:pt>
                <c:pt idx="13">
                  <c:v>65</c:v>
                </c:pt>
                <c:pt idx="14">
                  <c:v>70</c:v>
                </c:pt>
                <c:pt idx="15">
                  <c:v>75</c:v>
                </c:pt>
                <c:pt idx="16">
                  <c:v>80</c:v>
                </c:pt>
                <c:pt idx="17">
                  <c:v>85</c:v>
                </c:pt>
                <c:pt idx="18">
                  <c:v>90</c:v>
                </c:pt>
                <c:pt idx="19">
                  <c:v>95</c:v>
                </c:pt>
                <c:pt idx="20">
                  <c:v>100</c:v>
                </c:pt>
                <c:pt idx="21">
                  <c:v>105</c:v>
                </c:pt>
                <c:pt idx="22">
                  <c:v>110</c:v>
                </c:pt>
                <c:pt idx="23">
                  <c:v>115</c:v>
                </c:pt>
                <c:pt idx="24">
                  <c:v>120</c:v>
                </c:pt>
                <c:pt idx="25">
                  <c:v>125</c:v>
                </c:pt>
                <c:pt idx="26">
                  <c:v>130</c:v>
                </c:pt>
                <c:pt idx="27">
                  <c:v>135</c:v>
                </c:pt>
                <c:pt idx="28">
                  <c:v>140</c:v>
                </c:pt>
                <c:pt idx="29">
                  <c:v>145</c:v>
                </c:pt>
                <c:pt idx="30">
                  <c:v>150</c:v>
                </c:pt>
                <c:pt idx="31">
                  <c:v>155</c:v>
                </c:pt>
                <c:pt idx="32">
                  <c:v>160</c:v>
                </c:pt>
                <c:pt idx="33">
                  <c:v>165</c:v>
                </c:pt>
                <c:pt idx="34">
                  <c:v>170</c:v>
                </c:pt>
                <c:pt idx="35">
                  <c:v>175</c:v>
                </c:pt>
                <c:pt idx="36">
                  <c:v>180</c:v>
                </c:pt>
                <c:pt idx="37">
                  <c:v>185</c:v>
                </c:pt>
                <c:pt idx="38">
                  <c:v>190</c:v>
                </c:pt>
                <c:pt idx="39">
                  <c:v>195</c:v>
                </c:pt>
                <c:pt idx="40">
                  <c:v>200</c:v>
                </c:pt>
                <c:pt idx="41">
                  <c:v>205</c:v>
                </c:pt>
                <c:pt idx="42">
                  <c:v>210</c:v>
                </c:pt>
                <c:pt idx="43">
                  <c:v>215</c:v>
                </c:pt>
                <c:pt idx="44">
                  <c:v>220</c:v>
                </c:pt>
                <c:pt idx="45">
                  <c:v>225</c:v>
                </c:pt>
                <c:pt idx="46">
                  <c:v>230</c:v>
                </c:pt>
                <c:pt idx="47">
                  <c:v>235</c:v>
                </c:pt>
                <c:pt idx="48">
                  <c:v>240</c:v>
                </c:pt>
                <c:pt idx="49">
                  <c:v>245</c:v>
                </c:pt>
                <c:pt idx="50">
                  <c:v>250</c:v>
                </c:pt>
              </c:numCache>
            </c:numRef>
          </c:cat>
          <c:val>
            <c:numRef>
              <c:f>Sheet1!$E$2:$E$59</c:f>
            </c:numRef>
          </c:val>
        </c:ser>
        <c:ser>
          <c:idx val="1"/>
          <c:order val="1"/>
          <c:tx>
            <c:strRef>
              <c:f>Sheet1!$F$1</c:f>
              <c:strCache>
                <c:ptCount val="1"/>
                <c:pt idx="0">
                  <c:v>Spinulys</c:v>
                </c:pt>
              </c:strCache>
            </c:strRef>
          </c:tx>
          <c:spPr>
            <a:solidFill>
              <a:schemeClr val="accent6"/>
            </a:solidFill>
            <a:ln w="25400">
              <a:noFill/>
            </a:ln>
            <a:effectLst/>
          </c:spPr>
          <c:cat>
            <c:numRef>
              <c:f>Sheet1!$D$2:$D$59</c:f>
              <c:numCache>
                <c:formatCode>General</c:formatCode>
                <c:ptCount val="58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30</c:v>
                </c:pt>
                <c:pt idx="7">
                  <c:v>35</c:v>
                </c:pt>
                <c:pt idx="8">
                  <c:v>40</c:v>
                </c:pt>
                <c:pt idx="9">
                  <c:v>45</c:v>
                </c:pt>
                <c:pt idx="10">
                  <c:v>50</c:v>
                </c:pt>
                <c:pt idx="11">
                  <c:v>55</c:v>
                </c:pt>
                <c:pt idx="12">
                  <c:v>60</c:v>
                </c:pt>
                <c:pt idx="13">
                  <c:v>65</c:v>
                </c:pt>
                <c:pt idx="14">
                  <c:v>70</c:v>
                </c:pt>
                <c:pt idx="15">
                  <c:v>75</c:v>
                </c:pt>
                <c:pt idx="16">
                  <c:v>80</c:v>
                </c:pt>
                <c:pt idx="17">
                  <c:v>85</c:v>
                </c:pt>
                <c:pt idx="18">
                  <c:v>90</c:v>
                </c:pt>
                <c:pt idx="19">
                  <c:v>95</c:v>
                </c:pt>
                <c:pt idx="20">
                  <c:v>100</c:v>
                </c:pt>
                <c:pt idx="21">
                  <c:v>105</c:v>
                </c:pt>
                <c:pt idx="22">
                  <c:v>110</c:v>
                </c:pt>
                <c:pt idx="23">
                  <c:v>115</c:v>
                </c:pt>
                <c:pt idx="24">
                  <c:v>120</c:v>
                </c:pt>
                <c:pt idx="25">
                  <c:v>125</c:v>
                </c:pt>
                <c:pt idx="26">
                  <c:v>130</c:v>
                </c:pt>
                <c:pt idx="27">
                  <c:v>135</c:v>
                </c:pt>
                <c:pt idx="28">
                  <c:v>140</c:v>
                </c:pt>
                <c:pt idx="29">
                  <c:v>145</c:v>
                </c:pt>
                <c:pt idx="30">
                  <c:v>150</c:v>
                </c:pt>
                <c:pt idx="31">
                  <c:v>155</c:v>
                </c:pt>
                <c:pt idx="32">
                  <c:v>160</c:v>
                </c:pt>
                <c:pt idx="33">
                  <c:v>165</c:v>
                </c:pt>
                <c:pt idx="34">
                  <c:v>170</c:v>
                </c:pt>
                <c:pt idx="35">
                  <c:v>175</c:v>
                </c:pt>
                <c:pt idx="36">
                  <c:v>180</c:v>
                </c:pt>
                <c:pt idx="37">
                  <c:v>185</c:v>
                </c:pt>
                <c:pt idx="38">
                  <c:v>190</c:v>
                </c:pt>
                <c:pt idx="39">
                  <c:v>195</c:v>
                </c:pt>
                <c:pt idx="40">
                  <c:v>200</c:v>
                </c:pt>
                <c:pt idx="41">
                  <c:v>205</c:v>
                </c:pt>
                <c:pt idx="42">
                  <c:v>210</c:v>
                </c:pt>
                <c:pt idx="43">
                  <c:v>215</c:v>
                </c:pt>
                <c:pt idx="44">
                  <c:v>220</c:v>
                </c:pt>
                <c:pt idx="45">
                  <c:v>225</c:v>
                </c:pt>
                <c:pt idx="46">
                  <c:v>230</c:v>
                </c:pt>
                <c:pt idx="47">
                  <c:v>235</c:v>
                </c:pt>
                <c:pt idx="48">
                  <c:v>240</c:v>
                </c:pt>
                <c:pt idx="49">
                  <c:v>245</c:v>
                </c:pt>
                <c:pt idx="50">
                  <c:v>250</c:v>
                </c:pt>
              </c:numCache>
            </c:numRef>
          </c:cat>
          <c:val>
            <c:numRef>
              <c:f>Sheet1!$F$2:$F$59</c:f>
            </c:numRef>
          </c:val>
        </c:ser>
        <c:ser>
          <c:idx val="2"/>
          <c:order val="2"/>
          <c:tx>
            <c:strRef>
              <c:f>Sheet1!$G$1</c:f>
              <c:strCache>
                <c:ptCount val="1"/>
                <c:pt idx="0">
                  <c:v>Metrais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cat>
            <c:numRef>
              <c:f>Sheet1!$D$2:$D$59</c:f>
              <c:numCache>
                <c:formatCode>General</c:formatCode>
                <c:ptCount val="58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30</c:v>
                </c:pt>
                <c:pt idx="7">
                  <c:v>35</c:v>
                </c:pt>
                <c:pt idx="8">
                  <c:v>40</c:v>
                </c:pt>
                <c:pt idx="9">
                  <c:v>45</c:v>
                </c:pt>
                <c:pt idx="10">
                  <c:v>50</c:v>
                </c:pt>
                <c:pt idx="11">
                  <c:v>55</c:v>
                </c:pt>
                <c:pt idx="12">
                  <c:v>60</c:v>
                </c:pt>
                <c:pt idx="13">
                  <c:v>65</c:v>
                </c:pt>
                <c:pt idx="14">
                  <c:v>70</c:v>
                </c:pt>
                <c:pt idx="15">
                  <c:v>75</c:v>
                </c:pt>
                <c:pt idx="16">
                  <c:v>80</c:v>
                </c:pt>
                <c:pt idx="17">
                  <c:v>85</c:v>
                </c:pt>
                <c:pt idx="18">
                  <c:v>90</c:v>
                </c:pt>
                <c:pt idx="19">
                  <c:v>95</c:v>
                </c:pt>
                <c:pt idx="20">
                  <c:v>100</c:v>
                </c:pt>
                <c:pt idx="21">
                  <c:v>105</c:v>
                </c:pt>
                <c:pt idx="22">
                  <c:v>110</c:v>
                </c:pt>
                <c:pt idx="23">
                  <c:v>115</c:v>
                </c:pt>
                <c:pt idx="24">
                  <c:v>120</c:v>
                </c:pt>
                <c:pt idx="25">
                  <c:v>125</c:v>
                </c:pt>
                <c:pt idx="26">
                  <c:v>130</c:v>
                </c:pt>
                <c:pt idx="27">
                  <c:v>135</c:v>
                </c:pt>
                <c:pt idx="28">
                  <c:v>140</c:v>
                </c:pt>
                <c:pt idx="29">
                  <c:v>145</c:v>
                </c:pt>
                <c:pt idx="30">
                  <c:v>150</c:v>
                </c:pt>
                <c:pt idx="31">
                  <c:v>155</c:v>
                </c:pt>
                <c:pt idx="32">
                  <c:v>160</c:v>
                </c:pt>
                <c:pt idx="33">
                  <c:v>165</c:v>
                </c:pt>
                <c:pt idx="34">
                  <c:v>170</c:v>
                </c:pt>
                <c:pt idx="35">
                  <c:v>175</c:v>
                </c:pt>
                <c:pt idx="36">
                  <c:v>180</c:v>
                </c:pt>
                <c:pt idx="37">
                  <c:v>185</c:v>
                </c:pt>
                <c:pt idx="38">
                  <c:v>190</c:v>
                </c:pt>
                <c:pt idx="39">
                  <c:v>195</c:v>
                </c:pt>
                <c:pt idx="40">
                  <c:v>200</c:v>
                </c:pt>
                <c:pt idx="41">
                  <c:v>205</c:v>
                </c:pt>
                <c:pt idx="42">
                  <c:v>210</c:v>
                </c:pt>
                <c:pt idx="43">
                  <c:v>215</c:v>
                </c:pt>
                <c:pt idx="44">
                  <c:v>220</c:v>
                </c:pt>
                <c:pt idx="45">
                  <c:v>225</c:v>
                </c:pt>
                <c:pt idx="46">
                  <c:v>230</c:v>
                </c:pt>
                <c:pt idx="47">
                  <c:v>235</c:v>
                </c:pt>
                <c:pt idx="48">
                  <c:v>240</c:v>
                </c:pt>
                <c:pt idx="49">
                  <c:v>245</c:v>
                </c:pt>
                <c:pt idx="50">
                  <c:v>250</c:v>
                </c:pt>
              </c:numCache>
            </c:numRef>
          </c:cat>
          <c:val>
            <c:numRef>
              <c:f>Sheet1!$G$2:$G$59</c:f>
              <c:numCache>
                <c:formatCode>General</c:formatCode>
                <c:ptCount val="58"/>
                <c:pt idx="0">
                  <c:v>17.915999999999997</c:v>
                </c:pt>
                <c:pt idx="1">
                  <c:v>18.513199999999998</c:v>
                </c:pt>
                <c:pt idx="2">
                  <c:v>16.721599999999999</c:v>
                </c:pt>
                <c:pt idx="3">
                  <c:v>11.346799999999998</c:v>
                </c:pt>
                <c:pt idx="4">
                  <c:v>14.93</c:v>
                </c:pt>
                <c:pt idx="5">
                  <c:v>14.93</c:v>
                </c:pt>
                <c:pt idx="6">
                  <c:v>11.943999999999999</c:v>
                </c:pt>
                <c:pt idx="7">
                  <c:v>14.93</c:v>
                </c:pt>
                <c:pt idx="8">
                  <c:v>25.0824</c:v>
                </c:pt>
                <c:pt idx="9">
                  <c:v>28.665599999999998</c:v>
                </c:pt>
                <c:pt idx="10">
                  <c:v>32.248799999999996</c:v>
                </c:pt>
                <c:pt idx="11">
                  <c:v>33.443199999999997</c:v>
                </c:pt>
                <c:pt idx="12">
                  <c:v>38.220799999999997</c:v>
                </c:pt>
                <c:pt idx="13">
                  <c:v>44.192799999999998</c:v>
                </c:pt>
                <c:pt idx="14">
                  <c:v>40.6096</c:v>
                </c:pt>
                <c:pt idx="15">
                  <c:v>45.387199999999993</c:v>
                </c:pt>
                <c:pt idx="16">
                  <c:v>40.6096</c:v>
                </c:pt>
                <c:pt idx="17">
                  <c:v>41.803999999999995</c:v>
                </c:pt>
                <c:pt idx="18">
                  <c:v>38.220799999999997</c:v>
                </c:pt>
                <c:pt idx="19">
                  <c:v>35.831999999999994</c:v>
                </c:pt>
                <c:pt idx="20">
                  <c:v>41.803999999999995</c:v>
                </c:pt>
                <c:pt idx="21">
                  <c:v>47.775999999999996</c:v>
                </c:pt>
                <c:pt idx="22">
                  <c:v>53.747999999999998</c:v>
                </c:pt>
                <c:pt idx="23">
                  <c:v>57.331199999999995</c:v>
                </c:pt>
                <c:pt idx="24">
                  <c:v>60.317199999999993</c:v>
                </c:pt>
                <c:pt idx="25">
                  <c:v>62.108799999999995</c:v>
                </c:pt>
                <c:pt idx="26">
                  <c:v>68.080799999999996</c:v>
                </c:pt>
                <c:pt idx="27">
                  <c:v>65.094799999999992</c:v>
                </c:pt>
                <c:pt idx="28">
                  <c:v>72.858399999999989</c:v>
                </c:pt>
                <c:pt idx="29">
                  <c:v>69.275199999999998</c:v>
                </c:pt>
                <c:pt idx="30">
                  <c:v>66.886399999999995</c:v>
                </c:pt>
                <c:pt idx="31">
                  <c:v>65.691999999999993</c:v>
                </c:pt>
                <c:pt idx="32">
                  <c:v>66.886399999999995</c:v>
                </c:pt>
                <c:pt idx="33">
                  <c:v>59.72</c:v>
                </c:pt>
                <c:pt idx="34">
                  <c:v>62.108799999999995</c:v>
                </c:pt>
                <c:pt idx="35">
                  <c:v>63.303199999999997</c:v>
                </c:pt>
                <c:pt idx="36">
                  <c:v>60.914399999999993</c:v>
                </c:pt>
                <c:pt idx="37">
                  <c:v>59.72</c:v>
                </c:pt>
                <c:pt idx="38">
                  <c:v>57.331199999999995</c:v>
                </c:pt>
                <c:pt idx="39">
                  <c:v>46.581599999999995</c:v>
                </c:pt>
                <c:pt idx="40">
                  <c:v>46.581599999999995</c:v>
                </c:pt>
                <c:pt idx="41">
                  <c:v>51.359199999999994</c:v>
                </c:pt>
                <c:pt idx="42">
                  <c:v>45.387199999999993</c:v>
                </c:pt>
                <c:pt idx="43">
                  <c:v>25.679599999999997</c:v>
                </c:pt>
                <c:pt idx="44">
                  <c:v>20.3048</c:v>
                </c:pt>
                <c:pt idx="45">
                  <c:v>17.915999999999997</c:v>
                </c:pt>
                <c:pt idx="46">
                  <c:v>14.93</c:v>
                </c:pt>
                <c:pt idx="47">
                  <c:v>10.749599999999999</c:v>
                </c:pt>
                <c:pt idx="48">
                  <c:v>8.9579999999999984</c:v>
                </c:pt>
                <c:pt idx="49">
                  <c:v>9.5551999999999992</c:v>
                </c:pt>
                <c:pt idx="50">
                  <c:v>9.5551999999999992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989681216"/>
        <c:axId val="-1989680672"/>
      </c:areaChart>
      <c:catAx>
        <c:axId val="-19896812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  <a:ea typeface="+mn-ea"/>
                    <a:cs typeface="+mn-cs"/>
                  </a:defRPr>
                </a:pPr>
                <a:r>
                  <a:rPr lang="en-US"/>
                  <a:t>K</a:t>
                </a:r>
                <a:r>
                  <a:rPr lang="lt-LT"/>
                  <a:t>adrų sk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198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-1989680672"/>
        <c:crosses val="autoZero"/>
        <c:auto val="1"/>
        <c:lblAlgn val="ctr"/>
        <c:lblOffset val="100"/>
        <c:noMultiLvlLbl val="0"/>
      </c:catAx>
      <c:valAx>
        <c:axId val="-1989680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  <a:ea typeface="+mn-ea"/>
                    <a:cs typeface="+mn-cs"/>
                  </a:defRPr>
                </a:pPr>
                <a:r>
                  <a:rPr lang="lt-LT"/>
                  <a:t>Metrai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-198968121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>
          <a:latin typeface="+mj-lt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lt-LT"/>
              <a:t>Užtikrintumas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Užtikrintumas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Sheet1!$A$2:$A$102</c:f>
              <c:numCache>
                <c:formatCode>General</c:formatCode>
                <c:ptCount val="101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30</c:v>
                </c:pt>
                <c:pt idx="7">
                  <c:v>35</c:v>
                </c:pt>
                <c:pt idx="8">
                  <c:v>40</c:v>
                </c:pt>
                <c:pt idx="9">
                  <c:v>45</c:v>
                </c:pt>
                <c:pt idx="10">
                  <c:v>50</c:v>
                </c:pt>
                <c:pt idx="11">
                  <c:v>55</c:v>
                </c:pt>
                <c:pt idx="12">
                  <c:v>60</c:v>
                </c:pt>
                <c:pt idx="13">
                  <c:v>65</c:v>
                </c:pt>
                <c:pt idx="14">
                  <c:v>70</c:v>
                </c:pt>
                <c:pt idx="15">
                  <c:v>75</c:v>
                </c:pt>
                <c:pt idx="16">
                  <c:v>80</c:v>
                </c:pt>
                <c:pt idx="17">
                  <c:v>85</c:v>
                </c:pt>
                <c:pt idx="18">
                  <c:v>90</c:v>
                </c:pt>
                <c:pt idx="19">
                  <c:v>95</c:v>
                </c:pt>
                <c:pt idx="20">
                  <c:v>100</c:v>
                </c:pt>
                <c:pt idx="21">
                  <c:v>105</c:v>
                </c:pt>
                <c:pt idx="22">
                  <c:v>110</c:v>
                </c:pt>
                <c:pt idx="23">
                  <c:v>115</c:v>
                </c:pt>
                <c:pt idx="24">
                  <c:v>120</c:v>
                </c:pt>
                <c:pt idx="25">
                  <c:v>125</c:v>
                </c:pt>
                <c:pt idx="26">
                  <c:v>130</c:v>
                </c:pt>
                <c:pt idx="27">
                  <c:v>135</c:v>
                </c:pt>
                <c:pt idx="28">
                  <c:v>140</c:v>
                </c:pt>
                <c:pt idx="29">
                  <c:v>145</c:v>
                </c:pt>
                <c:pt idx="30">
                  <c:v>150</c:v>
                </c:pt>
                <c:pt idx="31">
                  <c:v>155</c:v>
                </c:pt>
                <c:pt idx="32">
                  <c:v>160</c:v>
                </c:pt>
                <c:pt idx="33">
                  <c:v>165</c:v>
                </c:pt>
                <c:pt idx="34">
                  <c:v>170</c:v>
                </c:pt>
                <c:pt idx="35">
                  <c:v>175</c:v>
                </c:pt>
                <c:pt idx="36">
                  <c:v>180</c:v>
                </c:pt>
                <c:pt idx="37">
                  <c:v>185</c:v>
                </c:pt>
                <c:pt idx="38">
                  <c:v>190</c:v>
                </c:pt>
                <c:pt idx="39">
                  <c:v>195</c:v>
                </c:pt>
                <c:pt idx="40">
                  <c:v>200</c:v>
                </c:pt>
                <c:pt idx="41">
                  <c:v>205</c:v>
                </c:pt>
                <c:pt idx="42">
                  <c:v>210</c:v>
                </c:pt>
                <c:pt idx="43">
                  <c:v>215</c:v>
                </c:pt>
                <c:pt idx="44">
                  <c:v>220</c:v>
                </c:pt>
                <c:pt idx="45">
                  <c:v>225</c:v>
                </c:pt>
                <c:pt idx="46">
                  <c:v>230</c:v>
                </c:pt>
                <c:pt idx="47">
                  <c:v>235</c:v>
                </c:pt>
                <c:pt idx="48">
                  <c:v>240</c:v>
                </c:pt>
                <c:pt idx="49">
                  <c:v>245</c:v>
                </c:pt>
                <c:pt idx="50">
                  <c:v>250</c:v>
                </c:pt>
                <c:pt idx="51">
                  <c:v>255</c:v>
                </c:pt>
                <c:pt idx="52">
                  <c:v>260</c:v>
                </c:pt>
                <c:pt idx="53">
                  <c:v>265</c:v>
                </c:pt>
                <c:pt idx="54">
                  <c:v>270</c:v>
                </c:pt>
                <c:pt idx="55">
                  <c:v>275</c:v>
                </c:pt>
                <c:pt idx="56">
                  <c:v>280</c:v>
                </c:pt>
                <c:pt idx="57">
                  <c:v>285</c:v>
                </c:pt>
                <c:pt idx="58">
                  <c:v>290</c:v>
                </c:pt>
                <c:pt idx="59">
                  <c:v>295</c:v>
                </c:pt>
                <c:pt idx="60">
                  <c:v>300</c:v>
                </c:pt>
                <c:pt idx="61">
                  <c:v>305</c:v>
                </c:pt>
                <c:pt idx="62">
                  <c:v>310</c:v>
                </c:pt>
                <c:pt idx="63">
                  <c:v>315</c:v>
                </c:pt>
                <c:pt idx="64">
                  <c:v>320</c:v>
                </c:pt>
                <c:pt idx="65">
                  <c:v>325</c:v>
                </c:pt>
                <c:pt idx="66">
                  <c:v>330</c:v>
                </c:pt>
                <c:pt idx="67">
                  <c:v>335</c:v>
                </c:pt>
                <c:pt idx="68">
                  <c:v>340</c:v>
                </c:pt>
                <c:pt idx="69">
                  <c:v>345</c:v>
                </c:pt>
                <c:pt idx="70">
                  <c:v>350</c:v>
                </c:pt>
                <c:pt idx="71">
                  <c:v>355</c:v>
                </c:pt>
                <c:pt idx="72">
                  <c:v>360</c:v>
                </c:pt>
                <c:pt idx="73">
                  <c:v>365</c:v>
                </c:pt>
                <c:pt idx="74">
                  <c:v>370</c:v>
                </c:pt>
                <c:pt idx="75">
                  <c:v>375</c:v>
                </c:pt>
                <c:pt idx="76">
                  <c:v>380</c:v>
                </c:pt>
                <c:pt idx="77">
                  <c:v>385</c:v>
                </c:pt>
                <c:pt idx="78">
                  <c:v>390</c:v>
                </c:pt>
                <c:pt idx="79">
                  <c:v>395</c:v>
                </c:pt>
                <c:pt idx="80">
                  <c:v>400</c:v>
                </c:pt>
                <c:pt idx="81">
                  <c:v>405</c:v>
                </c:pt>
                <c:pt idx="82">
                  <c:v>410</c:v>
                </c:pt>
                <c:pt idx="83">
                  <c:v>415</c:v>
                </c:pt>
                <c:pt idx="84">
                  <c:v>420</c:v>
                </c:pt>
                <c:pt idx="85">
                  <c:v>425</c:v>
                </c:pt>
                <c:pt idx="86">
                  <c:v>430</c:v>
                </c:pt>
                <c:pt idx="87">
                  <c:v>435</c:v>
                </c:pt>
                <c:pt idx="88">
                  <c:v>440</c:v>
                </c:pt>
                <c:pt idx="89">
                  <c:v>445</c:v>
                </c:pt>
                <c:pt idx="90">
                  <c:v>450</c:v>
                </c:pt>
                <c:pt idx="91">
                  <c:v>455</c:v>
                </c:pt>
                <c:pt idx="92">
                  <c:v>460</c:v>
                </c:pt>
                <c:pt idx="93">
                  <c:v>465</c:v>
                </c:pt>
                <c:pt idx="94">
                  <c:v>470</c:v>
                </c:pt>
                <c:pt idx="95">
                  <c:v>475</c:v>
                </c:pt>
                <c:pt idx="96">
                  <c:v>480</c:v>
                </c:pt>
                <c:pt idx="97">
                  <c:v>485</c:v>
                </c:pt>
                <c:pt idx="98">
                  <c:v>490</c:v>
                </c:pt>
              </c:numCache>
            </c:numRef>
          </c:cat>
          <c:val>
            <c:numRef>
              <c:f>Sheet1!$B$2:$B$102</c:f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radius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numRef>
              <c:f>Sheet1!$A$2:$A$102</c:f>
              <c:numCache>
                <c:formatCode>General</c:formatCode>
                <c:ptCount val="101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30</c:v>
                </c:pt>
                <c:pt idx="7">
                  <c:v>35</c:v>
                </c:pt>
                <c:pt idx="8">
                  <c:v>40</c:v>
                </c:pt>
                <c:pt idx="9">
                  <c:v>45</c:v>
                </c:pt>
                <c:pt idx="10">
                  <c:v>50</c:v>
                </c:pt>
                <c:pt idx="11">
                  <c:v>55</c:v>
                </c:pt>
                <c:pt idx="12">
                  <c:v>60</c:v>
                </c:pt>
                <c:pt idx="13">
                  <c:v>65</c:v>
                </c:pt>
                <c:pt idx="14">
                  <c:v>70</c:v>
                </c:pt>
                <c:pt idx="15">
                  <c:v>75</c:v>
                </c:pt>
                <c:pt idx="16">
                  <c:v>80</c:v>
                </c:pt>
                <c:pt idx="17">
                  <c:v>85</c:v>
                </c:pt>
                <c:pt idx="18">
                  <c:v>90</c:v>
                </c:pt>
                <c:pt idx="19">
                  <c:v>95</c:v>
                </c:pt>
                <c:pt idx="20">
                  <c:v>100</c:v>
                </c:pt>
                <c:pt idx="21">
                  <c:v>105</c:v>
                </c:pt>
                <c:pt idx="22">
                  <c:v>110</c:v>
                </c:pt>
                <c:pt idx="23">
                  <c:v>115</c:v>
                </c:pt>
                <c:pt idx="24">
                  <c:v>120</c:v>
                </c:pt>
                <c:pt idx="25">
                  <c:v>125</c:v>
                </c:pt>
                <c:pt idx="26">
                  <c:v>130</c:v>
                </c:pt>
                <c:pt idx="27">
                  <c:v>135</c:v>
                </c:pt>
                <c:pt idx="28">
                  <c:v>140</c:v>
                </c:pt>
                <c:pt idx="29">
                  <c:v>145</c:v>
                </c:pt>
                <c:pt idx="30">
                  <c:v>150</c:v>
                </c:pt>
                <c:pt idx="31">
                  <c:v>155</c:v>
                </c:pt>
                <c:pt idx="32">
                  <c:v>160</c:v>
                </c:pt>
                <c:pt idx="33">
                  <c:v>165</c:v>
                </c:pt>
                <c:pt idx="34">
                  <c:v>170</c:v>
                </c:pt>
                <c:pt idx="35">
                  <c:v>175</c:v>
                </c:pt>
                <c:pt idx="36">
                  <c:v>180</c:v>
                </c:pt>
                <c:pt idx="37">
                  <c:v>185</c:v>
                </c:pt>
                <c:pt idx="38">
                  <c:v>190</c:v>
                </c:pt>
                <c:pt idx="39">
                  <c:v>195</c:v>
                </c:pt>
                <c:pt idx="40">
                  <c:v>200</c:v>
                </c:pt>
                <c:pt idx="41">
                  <c:v>205</c:v>
                </c:pt>
                <c:pt idx="42">
                  <c:v>210</c:v>
                </c:pt>
                <c:pt idx="43">
                  <c:v>215</c:v>
                </c:pt>
                <c:pt idx="44">
                  <c:v>220</c:v>
                </c:pt>
                <c:pt idx="45">
                  <c:v>225</c:v>
                </c:pt>
                <c:pt idx="46">
                  <c:v>230</c:v>
                </c:pt>
                <c:pt idx="47">
                  <c:v>235</c:v>
                </c:pt>
                <c:pt idx="48">
                  <c:v>240</c:v>
                </c:pt>
                <c:pt idx="49">
                  <c:v>245</c:v>
                </c:pt>
                <c:pt idx="50">
                  <c:v>250</c:v>
                </c:pt>
                <c:pt idx="51">
                  <c:v>255</c:v>
                </c:pt>
                <c:pt idx="52">
                  <c:v>260</c:v>
                </c:pt>
                <c:pt idx="53">
                  <c:v>265</c:v>
                </c:pt>
                <c:pt idx="54">
                  <c:v>270</c:v>
                </c:pt>
                <c:pt idx="55">
                  <c:v>275</c:v>
                </c:pt>
                <c:pt idx="56">
                  <c:v>280</c:v>
                </c:pt>
                <c:pt idx="57">
                  <c:v>285</c:v>
                </c:pt>
                <c:pt idx="58">
                  <c:v>290</c:v>
                </c:pt>
                <c:pt idx="59">
                  <c:v>295</c:v>
                </c:pt>
                <c:pt idx="60">
                  <c:v>300</c:v>
                </c:pt>
                <c:pt idx="61">
                  <c:v>305</c:v>
                </c:pt>
                <c:pt idx="62">
                  <c:v>310</c:v>
                </c:pt>
                <c:pt idx="63">
                  <c:v>315</c:v>
                </c:pt>
                <c:pt idx="64">
                  <c:v>320</c:v>
                </c:pt>
                <c:pt idx="65">
                  <c:v>325</c:v>
                </c:pt>
                <c:pt idx="66">
                  <c:v>330</c:v>
                </c:pt>
                <c:pt idx="67">
                  <c:v>335</c:v>
                </c:pt>
                <c:pt idx="68">
                  <c:v>340</c:v>
                </c:pt>
                <c:pt idx="69">
                  <c:v>345</c:v>
                </c:pt>
                <c:pt idx="70">
                  <c:v>350</c:v>
                </c:pt>
                <c:pt idx="71">
                  <c:v>355</c:v>
                </c:pt>
                <c:pt idx="72">
                  <c:v>360</c:v>
                </c:pt>
                <c:pt idx="73">
                  <c:v>365</c:v>
                </c:pt>
                <c:pt idx="74">
                  <c:v>370</c:v>
                </c:pt>
                <c:pt idx="75">
                  <c:v>375</c:v>
                </c:pt>
                <c:pt idx="76">
                  <c:v>380</c:v>
                </c:pt>
                <c:pt idx="77">
                  <c:v>385</c:v>
                </c:pt>
                <c:pt idx="78">
                  <c:v>390</c:v>
                </c:pt>
                <c:pt idx="79">
                  <c:v>395</c:v>
                </c:pt>
                <c:pt idx="80">
                  <c:v>400</c:v>
                </c:pt>
                <c:pt idx="81">
                  <c:v>405</c:v>
                </c:pt>
                <c:pt idx="82">
                  <c:v>410</c:v>
                </c:pt>
                <c:pt idx="83">
                  <c:v>415</c:v>
                </c:pt>
                <c:pt idx="84">
                  <c:v>420</c:v>
                </c:pt>
                <c:pt idx="85">
                  <c:v>425</c:v>
                </c:pt>
                <c:pt idx="86">
                  <c:v>430</c:v>
                </c:pt>
                <c:pt idx="87">
                  <c:v>435</c:v>
                </c:pt>
                <c:pt idx="88">
                  <c:v>440</c:v>
                </c:pt>
                <c:pt idx="89">
                  <c:v>445</c:v>
                </c:pt>
                <c:pt idx="90">
                  <c:v>450</c:v>
                </c:pt>
                <c:pt idx="91">
                  <c:v>455</c:v>
                </c:pt>
                <c:pt idx="92">
                  <c:v>460</c:v>
                </c:pt>
                <c:pt idx="93">
                  <c:v>465</c:v>
                </c:pt>
                <c:pt idx="94">
                  <c:v>470</c:v>
                </c:pt>
                <c:pt idx="95">
                  <c:v>475</c:v>
                </c:pt>
                <c:pt idx="96">
                  <c:v>480</c:v>
                </c:pt>
                <c:pt idx="97">
                  <c:v>485</c:v>
                </c:pt>
                <c:pt idx="98">
                  <c:v>490</c:v>
                </c:pt>
              </c:numCache>
            </c:numRef>
          </c:cat>
          <c:val>
            <c:numRef>
              <c:f>Sheet1!$C$2:$C$102</c:f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metrais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cat>
            <c:numRef>
              <c:f>Sheet1!$A$2:$A$102</c:f>
              <c:numCache>
                <c:formatCode>General</c:formatCode>
                <c:ptCount val="101"/>
                <c:pt idx="0">
                  <c:v>0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30</c:v>
                </c:pt>
                <c:pt idx="7">
                  <c:v>35</c:v>
                </c:pt>
                <c:pt idx="8">
                  <c:v>40</c:v>
                </c:pt>
                <c:pt idx="9">
                  <c:v>45</c:v>
                </c:pt>
                <c:pt idx="10">
                  <c:v>50</c:v>
                </c:pt>
                <c:pt idx="11">
                  <c:v>55</c:v>
                </c:pt>
                <c:pt idx="12">
                  <c:v>60</c:v>
                </c:pt>
                <c:pt idx="13">
                  <c:v>65</c:v>
                </c:pt>
                <c:pt idx="14">
                  <c:v>70</c:v>
                </c:pt>
                <c:pt idx="15">
                  <c:v>75</c:v>
                </c:pt>
                <c:pt idx="16">
                  <c:v>80</c:v>
                </c:pt>
                <c:pt idx="17">
                  <c:v>85</c:v>
                </c:pt>
                <c:pt idx="18">
                  <c:v>90</c:v>
                </c:pt>
                <c:pt idx="19">
                  <c:v>95</c:v>
                </c:pt>
                <c:pt idx="20">
                  <c:v>100</c:v>
                </c:pt>
                <c:pt idx="21">
                  <c:v>105</c:v>
                </c:pt>
                <c:pt idx="22">
                  <c:v>110</c:v>
                </c:pt>
                <c:pt idx="23">
                  <c:v>115</c:v>
                </c:pt>
                <c:pt idx="24">
                  <c:v>120</c:v>
                </c:pt>
                <c:pt idx="25">
                  <c:v>125</c:v>
                </c:pt>
                <c:pt idx="26">
                  <c:v>130</c:v>
                </c:pt>
                <c:pt idx="27">
                  <c:v>135</c:v>
                </c:pt>
                <c:pt idx="28">
                  <c:v>140</c:v>
                </c:pt>
                <c:pt idx="29">
                  <c:v>145</c:v>
                </c:pt>
                <c:pt idx="30">
                  <c:v>150</c:v>
                </c:pt>
                <c:pt idx="31">
                  <c:v>155</c:v>
                </c:pt>
                <c:pt idx="32">
                  <c:v>160</c:v>
                </c:pt>
                <c:pt idx="33">
                  <c:v>165</c:v>
                </c:pt>
                <c:pt idx="34">
                  <c:v>170</c:v>
                </c:pt>
                <c:pt idx="35">
                  <c:v>175</c:v>
                </c:pt>
                <c:pt idx="36">
                  <c:v>180</c:v>
                </c:pt>
                <c:pt idx="37">
                  <c:v>185</c:v>
                </c:pt>
                <c:pt idx="38">
                  <c:v>190</c:v>
                </c:pt>
                <c:pt idx="39">
                  <c:v>195</c:v>
                </c:pt>
                <c:pt idx="40">
                  <c:v>200</c:v>
                </c:pt>
                <c:pt idx="41">
                  <c:v>205</c:v>
                </c:pt>
                <c:pt idx="42">
                  <c:v>210</c:v>
                </c:pt>
                <c:pt idx="43">
                  <c:v>215</c:v>
                </c:pt>
                <c:pt idx="44">
                  <c:v>220</c:v>
                </c:pt>
                <c:pt idx="45">
                  <c:v>225</c:v>
                </c:pt>
                <c:pt idx="46">
                  <c:v>230</c:v>
                </c:pt>
                <c:pt idx="47">
                  <c:v>235</c:v>
                </c:pt>
                <c:pt idx="48">
                  <c:v>240</c:v>
                </c:pt>
                <c:pt idx="49">
                  <c:v>245</c:v>
                </c:pt>
                <c:pt idx="50">
                  <c:v>250</c:v>
                </c:pt>
                <c:pt idx="51">
                  <c:v>255</c:v>
                </c:pt>
                <c:pt idx="52">
                  <c:v>260</c:v>
                </c:pt>
                <c:pt idx="53">
                  <c:v>265</c:v>
                </c:pt>
                <c:pt idx="54">
                  <c:v>270</c:v>
                </c:pt>
                <c:pt idx="55">
                  <c:v>275</c:v>
                </c:pt>
                <c:pt idx="56">
                  <c:v>280</c:v>
                </c:pt>
                <c:pt idx="57">
                  <c:v>285</c:v>
                </c:pt>
                <c:pt idx="58">
                  <c:v>290</c:v>
                </c:pt>
                <c:pt idx="59">
                  <c:v>295</c:v>
                </c:pt>
                <c:pt idx="60">
                  <c:v>300</c:v>
                </c:pt>
                <c:pt idx="61">
                  <c:v>305</c:v>
                </c:pt>
                <c:pt idx="62">
                  <c:v>310</c:v>
                </c:pt>
                <c:pt idx="63">
                  <c:v>315</c:v>
                </c:pt>
                <c:pt idx="64">
                  <c:v>320</c:v>
                </c:pt>
                <c:pt idx="65">
                  <c:v>325</c:v>
                </c:pt>
                <c:pt idx="66">
                  <c:v>330</c:v>
                </c:pt>
                <c:pt idx="67">
                  <c:v>335</c:v>
                </c:pt>
                <c:pt idx="68">
                  <c:v>340</c:v>
                </c:pt>
                <c:pt idx="69">
                  <c:v>345</c:v>
                </c:pt>
                <c:pt idx="70">
                  <c:v>350</c:v>
                </c:pt>
                <c:pt idx="71">
                  <c:v>355</c:v>
                </c:pt>
                <c:pt idx="72">
                  <c:v>360</c:v>
                </c:pt>
                <c:pt idx="73">
                  <c:v>365</c:v>
                </c:pt>
                <c:pt idx="74">
                  <c:v>370</c:v>
                </c:pt>
                <c:pt idx="75">
                  <c:v>375</c:v>
                </c:pt>
                <c:pt idx="76">
                  <c:v>380</c:v>
                </c:pt>
                <c:pt idx="77">
                  <c:v>385</c:v>
                </c:pt>
                <c:pt idx="78">
                  <c:v>390</c:v>
                </c:pt>
                <c:pt idx="79">
                  <c:v>395</c:v>
                </c:pt>
                <c:pt idx="80">
                  <c:v>400</c:v>
                </c:pt>
                <c:pt idx="81">
                  <c:v>405</c:v>
                </c:pt>
                <c:pt idx="82">
                  <c:v>410</c:v>
                </c:pt>
                <c:pt idx="83">
                  <c:v>415</c:v>
                </c:pt>
                <c:pt idx="84">
                  <c:v>420</c:v>
                </c:pt>
                <c:pt idx="85">
                  <c:v>425</c:v>
                </c:pt>
                <c:pt idx="86">
                  <c:v>430</c:v>
                </c:pt>
                <c:pt idx="87">
                  <c:v>435</c:v>
                </c:pt>
                <c:pt idx="88">
                  <c:v>440</c:v>
                </c:pt>
                <c:pt idx="89">
                  <c:v>445</c:v>
                </c:pt>
                <c:pt idx="90">
                  <c:v>450</c:v>
                </c:pt>
                <c:pt idx="91">
                  <c:v>455</c:v>
                </c:pt>
                <c:pt idx="92">
                  <c:v>460</c:v>
                </c:pt>
                <c:pt idx="93">
                  <c:v>465</c:v>
                </c:pt>
                <c:pt idx="94">
                  <c:v>470</c:v>
                </c:pt>
                <c:pt idx="95">
                  <c:v>475</c:v>
                </c:pt>
                <c:pt idx="96">
                  <c:v>480</c:v>
                </c:pt>
                <c:pt idx="97">
                  <c:v>485</c:v>
                </c:pt>
                <c:pt idx="98">
                  <c:v>490</c:v>
                </c:pt>
              </c:numCache>
            </c:numRef>
          </c:cat>
          <c:val>
            <c:numRef>
              <c:f>Sheet1!$D$2:$D$102</c:f>
              <c:numCache>
                <c:formatCode>General</c:formatCode>
                <c:ptCount val="101"/>
                <c:pt idx="0">
                  <c:v>13.734449999999999</c:v>
                </c:pt>
                <c:pt idx="1">
                  <c:v>14.928749999999999</c:v>
                </c:pt>
                <c:pt idx="2">
                  <c:v>19.705949999999998</c:v>
                </c:pt>
                <c:pt idx="3">
                  <c:v>19.705949999999998</c:v>
                </c:pt>
                <c:pt idx="4">
                  <c:v>18.511649999999999</c:v>
                </c:pt>
                <c:pt idx="5">
                  <c:v>19.108799999999999</c:v>
                </c:pt>
                <c:pt idx="6">
                  <c:v>20.90025</c:v>
                </c:pt>
                <c:pt idx="7">
                  <c:v>22.094549999999998</c:v>
                </c:pt>
                <c:pt idx="8">
                  <c:v>25.080299999999998</c:v>
                </c:pt>
                <c:pt idx="9">
                  <c:v>24.483149999999998</c:v>
                </c:pt>
                <c:pt idx="10">
                  <c:v>27.468899999999998</c:v>
                </c:pt>
                <c:pt idx="11">
                  <c:v>29.260349999999999</c:v>
                </c:pt>
                <c:pt idx="12">
                  <c:v>28.066049999999997</c:v>
                </c:pt>
                <c:pt idx="13">
                  <c:v>21.497399999999999</c:v>
                </c:pt>
                <c:pt idx="14">
                  <c:v>25.080299999999998</c:v>
                </c:pt>
                <c:pt idx="15">
                  <c:v>24.483149999999998</c:v>
                </c:pt>
                <c:pt idx="16">
                  <c:v>23.28885</c:v>
                </c:pt>
                <c:pt idx="17">
                  <c:v>22.094549999999998</c:v>
                </c:pt>
                <c:pt idx="18">
                  <c:v>23.28885</c:v>
                </c:pt>
                <c:pt idx="19">
                  <c:v>25.677449999999997</c:v>
                </c:pt>
                <c:pt idx="20">
                  <c:v>26.871749999999999</c:v>
                </c:pt>
                <c:pt idx="21">
                  <c:v>26.2746</c:v>
                </c:pt>
                <c:pt idx="22">
                  <c:v>25.080299999999998</c:v>
                </c:pt>
                <c:pt idx="23">
                  <c:v>28.066049999999997</c:v>
                </c:pt>
                <c:pt idx="24">
                  <c:v>34.634699999999995</c:v>
                </c:pt>
                <c:pt idx="25">
                  <c:v>29.260349999999999</c:v>
                </c:pt>
                <c:pt idx="26">
                  <c:v>26.2746</c:v>
                </c:pt>
                <c:pt idx="27">
                  <c:v>25.677449999999997</c:v>
                </c:pt>
                <c:pt idx="28">
                  <c:v>25.677449999999997</c:v>
                </c:pt>
                <c:pt idx="29">
                  <c:v>26.871749999999999</c:v>
                </c:pt>
                <c:pt idx="30">
                  <c:v>32.843249999999998</c:v>
                </c:pt>
                <c:pt idx="31">
                  <c:v>26.871749999999999</c:v>
                </c:pt>
                <c:pt idx="32">
                  <c:v>23.885999999999999</c:v>
                </c:pt>
                <c:pt idx="33">
                  <c:v>23.28885</c:v>
                </c:pt>
                <c:pt idx="34">
                  <c:v>22.691699999999997</c:v>
                </c:pt>
                <c:pt idx="35">
                  <c:v>26.871749999999999</c:v>
                </c:pt>
                <c:pt idx="36">
                  <c:v>30.454649999999997</c:v>
                </c:pt>
                <c:pt idx="37">
                  <c:v>31.648949999999999</c:v>
                </c:pt>
                <c:pt idx="38">
                  <c:v>31.051799999999997</c:v>
                </c:pt>
                <c:pt idx="39">
                  <c:v>37.023299999999999</c:v>
                </c:pt>
                <c:pt idx="40">
                  <c:v>42.994799999999998</c:v>
                </c:pt>
                <c:pt idx="41">
                  <c:v>46.5777</c:v>
                </c:pt>
                <c:pt idx="42">
                  <c:v>50.160599999999995</c:v>
                </c:pt>
                <c:pt idx="43">
                  <c:v>56.729249999999993</c:v>
                </c:pt>
                <c:pt idx="44">
                  <c:v>60.909299999999995</c:v>
                </c:pt>
                <c:pt idx="45">
                  <c:v>68.672249999999991</c:v>
                </c:pt>
                <c:pt idx="46">
                  <c:v>73.449449999999999</c:v>
                </c:pt>
                <c:pt idx="47">
                  <c:v>76.435199999999995</c:v>
                </c:pt>
                <c:pt idx="48">
                  <c:v>77.629499999999993</c:v>
                </c:pt>
                <c:pt idx="49">
                  <c:v>80.615249999999989</c:v>
                </c:pt>
                <c:pt idx="50">
                  <c:v>82.406700000000001</c:v>
                </c:pt>
                <c:pt idx="51">
                  <c:v>81.809549999999987</c:v>
                </c:pt>
                <c:pt idx="52">
                  <c:v>81.212399999999988</c:v>
                </c:pt>
                <c:pt idx="53">
                  <c:v>91.961099999999988</c:v>
                </c:pt>
                <c:pt idx="54">
                  <c:v>78.823799999999991</c:v>
                </c:pt>
                <c:pt idx="55">
                  <c:v>73.449449999999999</c:v>
                </c:pt>
                <c:pt idx="56">
                  <c:v>74.046599999999998</c:v>
                </c:pt>
                <c:pt idx="57">
                  <c:v>65.686499999999995</c:v>
                </c:pt>
                <c:pt idx="58">
                  <c:v>56.729249999999993</c:v>
                </c:pt>
                <c:pt idx="59">
                  <c:v>59.714999999999996</c:v>
                </c:pt>
                <c:pt idx="60">
                  <c:v>60.909299999999995</c:v>
                </c:pt>
                <c:pt idx="61">
                  <c:v>65.089349999999996</c:v>
                </c:pt>
                <c:pt idx="62">
                  <c:v>69.26939999999999</c:v>
                </c:pt>
                <c:pt idx="63">
                  <c:v>68.672249999999991</c:v>
                </c:pt>
                <c:pt idx="64">
                  <c:v>65.686499999999995</c:v>
                </c:pt>
                <c:pt idx="65">
                  <c:v>60.312149999999995</c:v>
                </c:pt>
                <c:pt idx="66">
                  <c:v>60.909299999999995</c:v>
                </c:pt>
                <c:pt idx="67">
                  <c:v>62.700749999999992</c:v>
                </c:pt>
                <c:pt idx="68">
                  <c:v>65.089349999999996</c:v>
                </c:pt>
                <c:pt idx="69">
                  <c:v>56.729249999999993</c:v>
                </c:pt>
                <c:pt idx="70">
                  <c:v>53.743499999999997</c:v>
                </c:pt>
                <c:pt idx="71">
                  <c:v>45.383399999999995</c:v>
                </c:pt>
                <c:pt idx="72">
                  <c:v>50.160599999999995</c:v>
                </c:pt>
                <c:pt idx="73">
                  <c:v>45.383399999999995</c:v>
                </c:pt>
                <c:pt idx="74">
                  <c:v>52.549199999999999</c:v>
                </c:pt>
                <c:pt idx="75">
                  <c:v>51.354899999999994</c:v>
                </c:pt>
                <c:pt idx="76">
                  <c:v>50.757749999999994</c:v>
                </c:pt>
                <c:pt idx="77">
                  <c:v>57.326399999999992</c:v>
                </c:pt>
                <c:pt idx="78">
                  <c:v>53.743499999999997</c:v>
                </c:pt>
                <c:pt idx="79">
                  <c:v>38.814749999999997</c:v>
                </c:pt>
                <c:pt idx="80">
                  <c:v>50.757749999999994</c:v>
                </c:pt>
                <c:pt idx="81">
                  <c:v>44.786249999999995</c:v>
                </c:pt>
                <c:pt idx="82">
                  <c:v>38.814749999999997</c:v>
                </c:pt>
                <c:pt idx="83">
                  <c:v>26.871749999999999</c:v>
                </c:pt>
                <c:pt idx="84">
                  <c:v>22.691699999999997</c:v>
                </c:pt>
                <c:pt idx="85">
                  <c:v>26.2746</c:v>
                </c:pt>
                <c:pt idx="86">
                  <c:v>29.857499999999998</c:v>
                </c:pt>
                <c:pt idx="87">
                  <c:v>32.246099999999998</c:v>
                </c:pt>
                <c:pt idx="88">
                  <c:v>37.023299999999999</c:v>
                </c:pt>
                <c:pt idx="89">
                  <c:v>20.303099999999997</c:v>
                </c:pt>
                <c:pt idx="90">
                  <c:v>14.331599999999998</c:v>
                </c:pt>
                <c:pt idx="91">
                  <c:v>20.303099999999997</c:v>
                </c:pt>
                <c:pt idx="92">
                  <c:v>16.123049999999999</c:v>
                </c:pt>
                <c:pt idx="93">
                  <c:v>17.9145</c:v>
                </c:pt>
                <c:pt idx="94">
                  <c:v>21.497399999999999</c:v>
                </c:pt>
                <c:pt idx="95">
                  <c:v>18.511649999999999</c:v>
                </c:pt>
                <c:pt idx="96">
                  <c:v>19.108799999999999</c:v>
                </c:pt>
                <c:pt idx="97">
                  <c:v>19.705949999999998</c:v>
                </c:pt>
                <c:pt idx="98">
                  <c:v>20.90025</c:v>
                </c:pt>
                <c:pt idx="99">
                  <c:v>0</c:v>
                </c:pt>
                <c:pt idx="100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989680128"/>
        <c:axId val="-1989679584"/>
      </c:areaChart>
      <c:catAx>
        <c:axId val="-19896801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  <a:ea typeface="+mn-ea"/>
                    <a:cs typeface="+mn-cs"/>
                  </a:defRPr>
                </a:pPr>
                <a:r>
                  <a:rPr lang="lt-LT"/>
                  <a:t>Kadrų skaičius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82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-1989679584"/>
        <c:crosses val="autoZero"/>
        <c:auto val="1"/>
        <c:lblAlgn val="ctr"/>
        <c:lblOffset val="100"/>
        <c:noMultiLvlLbl val="0"/>
      </c:catAx>
      <c:valAx>
        <c:axId val="-1989679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  <a:ea typeface="+mn-ea"/>
                    <a:cs typeface="+mn-cs"/>
                  </a:defRPr>
                </a:pPr>
                <a:r>
                  <a:rPr lang="lt-LT"/>
                  <a:t>Metai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-19896801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>
          <a:latin typeface="+mj-lt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9A9AFE-592E-4A1D-A8A5-8DEF356DBD0C}" type="datetimeFigureOut">
              <a:rPr lang="lt-LT" smtClean="0"/>
              <a:t>2015-06-09</a:t>
            </a:fld>
            <a:endParaRPr lang="lt-L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lt-LT" smtClean="0"/>
              <a:t>Lukas Klusis</a:t>
            </a:r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3EE1FD-9333-4319-B627-BFAA13A7845B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63992297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4DFD77-8006-4677-A9C7-3C277BBF3CB4}" type="datetimeFigureOut">
              <a:rPr lang="lt-LT" smtClean="0"/>
              <a:t>2015-06-09</a:t>
            </a:fld>
            <a:endParaRPr lang="lt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t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lt-LT" smtClean="0"/>
              <a:t>Lukas Klusis</a:t>
            </a:r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141E65-6507-4793-95C9-C46AC3E54DD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29280294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141E65-6507-4793-95C9-C46AC3E54DD0}" type="slidenum">
              <a:rPr lang="lt-LT" smtClean="0"/>
              <a:t>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/>
              <a:t>Lukas Klusis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877284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lt-LT" dirty="0" smtClean="0"/>
              <a:t>Orlaiviai yra plačiai naudojami: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lt-LT" dirty="0" smtClean="0"/>
              <a:t>žemėlapių sudarymui;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lt-LT" dirty="0" smtClean="0">
                <a:latin typeface="LM Roman 12" panose="00000500000000000000" pitchFamily="50" charset="-70"/>
              </a:rPr>
              <a:t>Žmonių paieškose, gelbėjimo operacijose;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lt-LT" dirty="0" smtClean="0">
                <a:latin typeface="LM Roman 12" panose="00000500000000000000" pitchFamily="50" charset="-70"/>
              </a:rPr>
              <a:t>Ūkinės paskirties laukų apžiūra (priežiūra)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lt-LT" dirty="0" smtClean="0"/>
              <a:t>Karinė žvalgyba ar kovinės </a:t>
            </a:r>
            <a:r>
              <a:rPr lang="lt-LT" dirty="0" err="1" smtClean="0"/>
              <a:t>opercijos</a:t>
            </a:r>
            <a:endParaRPr lang="lt-LT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lt-LT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lt-LT" dirty="0" smtClean="0"/>
              <a:t>http://m.mita.lt/lt/naujienos/nacionalines_programos/naujas_mita_konkursas_skirtas_krasto_apsaugos_poreikiams_nuotoliniu_budu_valdomo_orlaivio_kurimas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lt-LT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Vienam projektui skiriama – iki 300 tūkst. eurų. </a:t>
            </a:r>
            <a:endParaRPr lang="lt-LT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lt-LT" dirty="0" smtClean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lt-LT" smtClean="0"/>
              <a:t>Lukas Klusis</a:t>
            </a:r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E141E65-6507-4793-95C9-C46AC3E54DD0}" type="slidenum">
              <a:rPr lang="lt-LT" smtClean="0"/>
              <a:t>2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517224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Sistema</a:t>
            </a:r>
            <a:r>
              <a:rPr lang="lt-LT" baseline="0" dirty="0" smtClean="0"/>
              <a:t> –</a:t>
            </a:r>
            <a:r>
              <a:rPr lang="lt-LT" dirty="0" smtClean="0"/>
              <a:t> tai grupė susijusių ir kartu dirbančių dalių.</a:t>
            </a:r>
          </a:p>
          <a:p>
            <a:endParaRPr lang="lt-LT" dirty="0" smtClean="0"/>
          </a:p>
          <a:p>
            <a:r>
              <a:rPr lang="lt-LT" dirty="0" smtClean="0"/>
              <a:t>Paveikslėlių registracija, tai procesas, kurios metu yra surandamas geometrinių transformacijų sąryšis tarp dviejų paveikslėlių duomenų poaibių.</a:t>
            </a:r>
          </a:p>
          <a:p>
            <a:endParaRPr lang="lt-LT" dirty="0" smtClean="0"/>
          </a:p>
          <a:p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141E65-6507-4793-95C9-C46AC3E54DD0}" type="slidenum">
              <a:rPr lang="lt-LT" smtClean="0"/>
              <a:t>3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/>
              <a:t>Lukas Klusis</a:t>
            </a:r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207189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lt-LT" smtClean="0"/>
              <a:t>Lukas Klusis</a:t>
            </a:r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E141E65-6507-4793-95C9-C46AC3E54DD0}" type="slidenum">
              <a:rPr lang="lt-LT" smtClean="0"/>
              <a:t>5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907857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Žemėlapiai - </a:t>
            </a:r>
            <a:r>
              <a:rPr lang="lt-LT" dirty="0" err="1" smtClean="0"/>
              <a:t>Mercator</a:t>
            </a:r>
            <a:r>
              <a:rPr lang="lt-LT" baseline="0" dirty="0" smtClean="0"/>
              <a:t> projekcija (pagal tobulą sferą)</a:t>
            </a:r>
          </a:p>
          <a:p>
            <a:r>
              <a:rPr lang="lt-LT" baseline="0" dirty="0" smtClean="0"/>
              <a:t>Koordinatės – WGS-84 </a:t>
            </a:r>
            <a:r>
              <a:rPr lang="lt-LT" baseline="0" dirty="0" err="1" smtClean="0"/>
              <a:t>sferoidas</a:t>
            </a:r>
            <a:endParaRPr lang="lt-LT" baseline="0" dirty="0" smtClean="0"/>
          </a:p>
          <a:p>
            <a:endParaRPr lang="lt-LT" baseline="0" dirty="0" smtClean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lt-LT" smtClean="0"/>
              <a:t>Lukas Klusis</a:t>
            </a:r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E141E65-6507-4793-95C9-C46AC3E54DD0}" type="slidenum">
              <a:rPr lang="lt-LT" smtClean="0"/>
              <a:t>6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099212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dirty="0" smtClean="0"/>
              <a:t>Apskaičiuojama normalizuota kryžminė</a:t>
            </a:r>
            <a:r>
              <a:rPr lang="lt-LT" baseline="0" dirty="0" smtClean="0"/>
              <a:t> koreliacija.</a:t>
            </a:r>
            <a:endParaRPr lang="lt-L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lt-L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dirty="0" smtClean="0"/>
              <a:t>Paveikslėlių registracija, tai procesas, kurio metu yra surandamas geometrinių transformacijų sąryšis tarp dviejų paveikslėlių duomenų aibių.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dirty="0" smtClean="0"/>
              <a:t>Arba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dirty="0" smtClean="0"/>
              <a:t>Paveikslėlių registracija, tai procesas, kurio metu yra transformuojamos</a:t>
            </a:r>
            <a:r>
              <a:rPr lang="lt-LT" baseline="0" dirty="0" smtClean="0"/>
              <a:t> skirtingų duomenų aibės į vieną koordinačių sistemą.</a:t>
            </a:r>
            <a:endParaRPr lang="lt-LT" dirty="0" smtClean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lt-LT" smtClean="0"/>
              <a:t>Lukas Klusis</a:t>
            </a:r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E141E65-6507-4793-95C9-C46AC3E54DD0}" type="slidenum">
              <a:rPr lang="lt-LT" smtClean="0"/>
              <a:t>7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006116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600" dirty="0" smtClean="0"/>
              <a:t>Kosmoso mokslo ir technologijų institutas</a:t>
            </a:r>
            <a:endParaRPr lang="en-GB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lt-LT" smtClean="0"/>
              <a:t>Lukas Klusis</a:t>
            </a:r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E141E65-6507-4793-95C9-C46AC3E54DD0}" type="slidenum">
              <a:rPr lang="lt-LT" smtClean="0"/>
              <a:t>15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420942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lt-LT" smtClean="0"/>
              <a:t>Lukas Klusis</a:t>
            </a:r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E141E65-6507-4793-95C9-C46AC3E54DD0}" type="slidenum">
              <a:rPr lang="lt-LT" smtClean="0"/>
              <a:t>18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16212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Paminėti,</a:t>
            </a:r>
            <a:r>
              <a:rPr lang="lt-LT" baseline="0" dirty="0" smtClean="0"/>
              <a:t> kad čia žymimi paveikslėlio centrai, kur prieš tai buvo žymimi paveikslėlio viršutinis kairysis kampas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lt-LT" smtClean="0"/>
              <a:t>Lukas Klusis</a:t>
            </a:r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E141E65-6507-4793-95C9-C46AC3E54DD0}" type="slidenum">
              <a:rPr lang="lt-LT" smtClean="0"/>
              <a:t>19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684741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88B-FF69-4D6C-82FA-0DE4B7F66EEC}" type="datetime1">
              <a:rPr lang="lt-LT" smtClean="0"/>
              <a:t>2015-06-09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lt-LT" dirty="0" smtClean="0"/>
              <a:t>Bepiločių orlaivių vietos nustatymas remiantis vaizdine informacija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38120-0946-4F3A-B5E8-C3FDEA5EAC9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8989014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67711-1911-4FC7-8E06-2EA313047CE1}" type="datetime1">
              <a:rPr lang="lt-LT" smtClean="0"/>
              <a:t>2015-06-09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dirty="0" smtClean="0"/>
              <a:t>Bepiločių orlaivių vietos nustatymas remiantis vaizdine informacija</a:t>
            </a:r>
            <a:endParaRPr lang="lt-L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38120-0946-4F3A-B5E8-C3FDEA5EAC9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6881751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873D9-3B34-41DE-B6F5-73244C5D787D}" type="datetime1">
              <a:rPr lang="lt-LT" smtClean="0"/>
              <a:t>2015-06-09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dirty="0" smtClean="0"/>
              <a:t>Bepiločių orlaivių vietos nustatymas remiantis vaizdine informacija</a:t>
            </a:r>
            <a:endParaRPr lang="lt-L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38120-0946-4F3A-B5E8-C3FDEA5EAC9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0297206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7560" y="365126"/>
            <a:ext cx="7107790" cy="1325563"/>
          </a:xfrm>
        </p:spPr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  <a:lvl2pPr>
              <a:defRPr>
                <a:latin typeface="LM Roman 12" panose="00000500000000000000" pitchFamily="50" charset="-70"/>
              </a:defRPr>
            </a:lvl2pPr>
            <a:lvl3pPr>
              <a:defRPr>
                <a:latin typeface="LM Roman 12" panose="00000500000000000000" pitchFamily="50" charset="-70"/>
              </a:defRPr>
            </a:lvl3pPr>
            <a:lvl4pPr>
              <a:defRPr>
                <a:latin typeface="LM Roman 12" panose="00000500000000000000" pitchFamily="50" charset="-70"/>
              </a:defRPr>
            </a:lvl4pPr>
            <a:lvl5pPr>
              <a:defRPr>
                <a:latin typeface="LM Roman 12" panose="00000500000000000000" pitchFamily="50" charset="-7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1241247" cy="365125"/>
          </a:xfrm>
        </p:spPr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fld id="{A8AC0ED9-5672-42F3-87AB-BBADB5E38CC8}" type="datetime1">
              <a:rPr lang="lt-LT" smtClean="0"/>
              <a:pPr/>
              <a:t>2015-06-09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73330" y="6356351"/>
            <a:ext cx="4397340" cy="365125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lt-LT" dirty="0" smtClean="0"/>
              <a:t>Bepiločių orlaivių vietos nustatymas remiantis vaizdine informacija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37798" y="6356351"/>
            <a:ext cx="1477552" cy="365125"/>
          </a:xfrm>
        </p:spPr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fld id="{FA638120-0946-4F3A-B5E8-C3FDEA5EAC94}" type="slidenum">
              <a:rPr lang="lt-LT" smtClean="0"/>
              <a:pPr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323563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latin typeface="LM Roman 12" panose="00000500000000000000" pitchFamily="50" charset="-7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LM Roman 12" panose="00000500000000000000" pitchFamily="50" charset="-7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fld id="{C3830C78-F57B-441A-B6AD-D8D18EF30C35}" type="datetime1">
              <a:rPr lang="lt-LT" smtClean="0"/>
              <a:pPr/>
              <a:t>2015-06-09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dirty="0" smtClean="0"/>
              <a:t>Bepiločių orlaivių vietos nustatymas remiantis vaizdine informacija</a:t>
            </a:r>
            <a:endParaRPr lang="lt-L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fld id="{FA638120-0946-4F3A-B5E8-C3FDEA5EAC94}" type="slidenum">
              <a:rPr lang="lt-LT" smtClean="0"/>
              <a:pPr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740954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7834" y="365126"/>
            <a:ext cx="7097516" cy="1325563"/>
          </a:xfrm>
        </p:spPr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  <a:lvl2pPr>
              <a:defRPr>
                <a:latin typeface="LM Roman 12" panose="00000500000000000000" pitchFamily="50" charset="-70"/>
              </a:defRPr>
            </a:lvl2pPr>
            <a:lvl3pPr>
              <a:defRPr>
                <a:latin typeface="LM Roman 12" panose="00000500000000000000" pitchFamily="50" charset="-70"/>
              </a:defRPr>
            </a:lvl3pPr>
            <a:lvl4pPr>
              <a:defRPr>
                <a:latin typeface="LM Roman 12" panose="00000500000000000000" pitchFamily="50" charset="-70"/>
              </a:defRPr>
            </a:lvl4pPr>
            <a:lvl5pPr>
              <a:defRPr>
                <a:latin typeface="LM Roman 12" panose="00000500000000000000" pitchFamily="50" charset="-7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  <a:lvl2pPr>
              <a:defRPr>
                <a:latin typeface="LM Roman 12" panose="00000500000000000000" pitchFamily="50" charset="-70"/>
              </a:defRPr>
            </a:lvl2pPr>
            <a:lvl3pPr>
              <a:defRPr>
                <a:latin typeface="LM Roman 12" panose="00000500000000000000" pitchFamily="50" charset="-70"/>
              </a:defRPr>
            </a:lvl3pPr>
            <a:lvl4pPr>
              <a:defRPr>
                <a:latin typeface="LM Roman 12" panose="00000500000000000000" pitchFamily="50" charset="-70"/>
              </a:defRPr>
            </a:lvl4pPr>
            <a:lvl5pPr>
              <a:defRPr>
                <a:latin typeface="LM Roman 12" panose="00000500000000000000" pitchFamily="50" charset="-7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fld id="{046DF250-A607-4004-82E9-3D2498D9D7F4}" type="datetime1">
              <a:rPr lang="lt-LT" smtClean="0"/>
              <a:pPr/>
              <a:t>2015-06-09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dirty="0" smtClean="0"/>
              <a:t>Bepiločių orlaivių vietos nustatymas remiantis vaizdine informacija</a:t>
            </a:r>
            <a:endParaRPr lang="lt-L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fld id="{FA638120-0946-4F3A-B5E8-C3FDEA5EAC94}" type="slidenum">
              <a:rPr lang="lt-LT" smtClean="0"/>
              <a:pPr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5597664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7559" y="365126"/>
            <a:ext cx="7108981" cy="1325563"/>
          </a:xfrm>
        </p:spPr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>
                <a:latin typeface="LM Roman 12" panose="00000500000000000000" pitchFamily="50" charset="-7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  <a:lvl2pPr>
              <a:defRPr>
                <a:latin typeface="LM Roman 12" panose="00000500000000000000" pitchFamily="50" charset="-70"/>
              </a:defRPr>
            </a:lvl2pPr>
            <a:lvl3pPr>
              <a:defRPr>
                <a:latin typeface="LM Roman 12" panose="00000500000000000000" pitchFamily="50" charset="-70"/>
              </a:defRPr>
            </a:lvl3pPr>
            <a:lvl4pPr>
              <a:defRPr>
                <a:latin typeface="LM Roman 12" panose="00000500000000000000" pitchFamily="50" charset="-70"/>
              </a:defRPr>
            </a:lvl4pPr>
            <a:lvl5pPr>
              <a:defRPr>
                <a:latin typeface="LM Roman 12" panose="00000500000000000000" pitchFamily="50" charset="-7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>
                <a:latin typeface="LM Roman 12" panose="00000500000000000000" pitchFamily="50" charset="-7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  <a:lvl2pPr>
              <a:defRPr>
                <a:latin typeface="LM Roman 12" panose="00000500000000000000" pitchFamily="50" charset="-70"/>
              </a:defRPr>
            </a:lvl2pPr>
            <a:lvl3pPr>
              <a:defRPr>
                <a:latin typeface="LM Roman 12" panose="00000500000000000000" pitchFamily="50" charset="-70"/>
              </a:defRPr>
            </a:lvl3pPr>
            <a:lvl4pPr>
              <a:defRPr>
                <a:latin typeface="LM Roman 12" panose="00000500000000000000" pitchFamily="50" charset="-70"/>
              </a:defRPr>
            </a:lvl4pPr>
            <a:lvl5pPr>
              <a:defRPr>
                <a:latin typeface="LM Roman 12" panose="00000500000000000000" pitchFamily="50" charset="-7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fld id="{B62C5B09-228A-4453-AA03-7810E7E3305A}" type="datetime1">
              <a:rPr lang="lt-LT" smtClean="0"/>
              <a:pPr/>
              <a:t>2015-06-09</a:t>
            </a:fld>
            <a:endParaRPr lang="lt-L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lt-LT" dirty="0" smtClean="0"/>
              <a:t>Bepiločių orlaivių vietos nustatymas remiantis vaizdine informacija</a:t>
            </a:r>
            <a:endParaRPr lang="lt-LT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fld id="{FA638120-0946-4F3A-B5E8-C3FDEA5EAC94}" type="slidenum">
              <a:rPr lang="lt-LT" smtClean="0"/>
              <a:pPr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3664085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8108" y="365126"/>
            <a:ext cx="7087242" cy="1325563"/>
          </a:xfrm>
        </p:spPr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fld id="{7BF52E6B-562B-4918-BFE1-B0F3F39B63C6}" type="datetime1">
              <a:rPr lang="lt-LT" smtClean="0"/>
              <a:pPr/>
              <a:t>2015-06-09</a:t>
            </a:fld>
            <a:endParaRPr lang="lt-L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lt-LT" dirty="0" smtClean="0"/>
              <a:t>Bepiločių orlaivių vietos nustatymas remiantis vaizdine informacija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38120-0946-4F3A-B5E8-C3FDEA5EAC9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7572093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M Roman 12" panose="00000500000000000000" pitchFamily="50" charset="-70"/>
              </a:defRPr>
            </a:lvl1pPr>
          </a:lstStyle>
          <a:p>
            <a:fld id="{85C0BA7D-367C-4DB6-9497-A854DF28E4FD}" type="datetime1">
              <a:rPr lang="lt-LT" smtClean="0"/>
              <a:pPr/>
              <a:t>2015-06-09</a:t>
            </a:fld>
            <a:endParaRPr lang="lt-L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dirty="0" smtClean="0"/>
              <a:t>Bepiločių orlaivių vietos nustatymas remiantis vaizdine informacija</a:t>
            </a:r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38120-0946-4F3A-B5E8-C3FDEA5EAC9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9689118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F2C37-E38C-47E4-B03C-97CFFEA2B359}" type="datetime1">
              <a:rPr lang="lt-LT" smtClean="0"/>
              <a:t>2015-06-09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lt-LT" dirty="0" smtClean="0"/>
              <a:t>Bepiločių orlaivių vietos nustatymas remiantis vaizdine informacija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38120-0946-4F3A-B5E8-C3FDEA5EAC9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896918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138DC-727E-4BBA-B796-6A42D870FFC6}" type="datetime1">
              <a:rPr lang="lt-LT" smtClean="0"/>
              <a:t>2015-06-09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dirty="0" smtClean="0"/>
              <a:t>Bepiločių orlaivių vietos nustatymas remiantis vaizdine informacija</a:t>
            </a:r>
            <a:endParaRPr lang="lt-L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38120-0946-4F3A-B5E8-C3FDEA5EAC9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4268021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467065-90A8-4E45-B8A0-8626E6F94FFE}" type="datetime1">
              <a:rPr lang="lt-LT" smtClean="0"/>
              <a:t>2015-06-09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lt-LT" dirty="0" smtClean="0"/>
              <a:t>Bepiločių orlaivių vietos nustatymas remiantis vaizdine informacija</a:t>
            </a:r>
            <a:endParaRPr lang="lt-L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38120-0946-4F3A-B5E8-C3FDEA5EAC94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51176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lt-LT" sz="4400" dirty="0" smtClean="0"/>
              <a:t>Bepiločių orlaivių vietos nustatymas remiantis vaizdine informacija</a:t>
            </a:r>
            <a:r>
              <a:rPr lang="lt-LT" sz="4400" dirty="0"/>
              <a:t/>
            </a:r>
            <a:br>
              <a:rPr lang="lt-LT" sz="4400" dirty="0"/>
            </a:br>
            <a:r>
              <a:rPr lang="lt-LT" sz="3100" dirty="0"/>
              <a:t/>
            </a:r>
            <a:br>
              <a:rPr lang="lt-LT" sz="3100" dirty="0"/>
            </a:br>
            <a:r>
              <a:rPr lang="en-GB" sz="2700" dirty="0"/>
              <a:t>Vision-Based Localization for Unmanned Aerial </a:t>
            </a:r>
            <a:r>
              <a:rPr lang="en-GB" sz="2700" dirty="0" smtClean="0"/>
              <a:t>Vehicles</a:t>
            </a:r>
            <a:r>
              <a:rPr lang="lt-LT" sz="2700" dirty="0" smtClean="0"/>
              <a:t/>
            </a:r>
            <a:br>
              <a:rPr lang="lt-LT" sz="2700" dirty="0" smtClean="0"/>
            </a:br>
            <a:endParaRPr lang="lt-LT" sz="2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82807" y="3861530"/>
            <a:ext cx="7315200" cy="1655762"/>
          </a:xfrm>
        </p:spPr>
        <p:txBody>
          <a:bodyPr>
            <a:normAutofit/>
          </a:bodyPr>
          <a:lstStyle/>
          <a:p>
            <a:r>
              <a:rPr lang="lt-LT" sz="2000" dirty="0">
                <a:latin typeface="+mj-lt"/>
              </a:rPr>
              <a:t>Lukas Klusis</a:t>
            </a:r>
          </a:p>
          <a:p>
            <a:r>
              <a:rPr lang="lt-LT" sz="2000" dirty="0">
                <a:latin typeface="+mj-lt"/>
              </a:rPr>
              <a:t>Vilniaus universitetas</a:t>
            </a:r>
          </a:p>
          <a:p>
            <a:r>
              <a:rPr lang="lt-LT" sz="2000" dirty="0">
                <a:latin typeface="+mj-lt"/>
              </a:rPr>
              <a:t>Matematikos ir informatikos fakultetas</a:t>
            </a:r>
          </a:p>
          <a:p>
            <a:r>
              <a:rPr lang="lt-LT" sz="2000" dirty="0" smtClean="0">
                <a:latin typeface="+mj-lt"/>
              </a:rPr>
              <a:t>Birželio 9 </a:t>
            </a:r>
            <a:r>
              <a:rPr lang="lt-LT" sz="2000" dirty="0">
                <a:latin typeface="+mj-lt"/>
              </a:rPr>
              <a:t>d., </a:t>
            </a:r>
            <a:r>
              <a:rPr lang="lt-LT" sz="2000" dirty="0" smtClean="0">
                <a:latin typeface="+mj-lt"/>
              </a:rPr>
              <a:t>2015</a:t>
            </a:r>
            <a:endParaRPr lang="lt-LT" sz="2000" dirty="0">
              <a:latin typeface="+mj-lt"/>
            </a:endParaRPr>
          </a:p>
        </p:txBody>
      </p:sp>
      <p:pic>
        <p:nvPicPr>
          <p:cNvPr id="5" name="Picture 4" descr="E:\Lukas\Desktop\vu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307" y="4015766"/>
            <a:ext cx="103378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E:\Lukas\Desktop\MIF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7382" y="3977666"/>
            <a:ext cx="1190625" cy="1181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1333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93" y="1008529"/>
            <a:ext cx="7059816" cy="5181112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407560" y="365126"/>
            <a:ext cx="7107790" cy="643403"/>
          </a:xfrm>
        </p:spPr>
        <p:txBody>
          <a:bodyPr>
            <a:normAutofit/>
          </a:bodyPr>
          <a:lstStyle/>
          <a:p>
            <a:r>
              <a:rPr lang="lt-LT" sz="3600" dirty="0" smtClean="0">
                <a:latin typeface="+mj-lt"/>
              </a:rPr>
              <a:t>Dalelių filtras</a:t>
            </a:r>
            <a:endParaRPr lang="en-GB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257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93" y="1008529"/>
            <a:ext cx="7059816" cy="5181112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407560" y="365126"/>
            <a:ext cx="7107790" cy="643403"/>
          </a:xfrm>
        </p:spPr>
        <p:txBody>
          <a:bodyPr>
            <a:normAutofit/>
          </a:bodyPr>
          <a:lstStyle/>
          <a:p>
            <a:r>
              <a:rPr lang="lt-LT" sz="3600" dirty="0" smtClean="0">
                <a:latin typeface="+mj-lt"/>
              </a:rPr>
              <a:t>Dalelių filtras</a:t>
            </a:r>
            <a:endParaRPr lang="en-GB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1927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93" y="1003924"/>
            <a:ext cx="7059816" cy="5181112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407560" y="365126"/>
            <a:ext cx="7107790" cy="643403"/>
          </a:xfrm>
        </p:spPr>
        <p:txBody>
          <a:bodyPr>
            <a:normAutofit/>
          </a:bodyPr>
          <a:lstStyle/>
          <a:p>
            <a:r>
              <a:rPr lang="lt-LT" sz="3600" dirty="0" smtClean="0">
                <a:latin typeface="+mj-lt"/>
              </a:rPr>
              <a:t>Dalelių filtras</a:t>
            </a:r>
            <a:endParaRPr lang="en-GB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3439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93" y="1003925"/>
            <a:ext cx="7059816" cy="5181112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407560" y="365126"/>
            <a:ext cx="7107790" cy="643403"/>
          </a:xfrm>
        </p:spPr>
        <p:txBody>
          <a:bodyPr>
            <a:normAutofit/>
          </a:bodyPr>
          <a:lstStyle/>
          <a:p>
            <a:r>
              <a:rPr lang="lt-LT" sz="3600" dirty="0" smtClean="0">
                <a:latin typeface="+mj-lt"/>
              </a:rPr>
              <a:t>Dalelių filtras</a:t>
            </a:r>
            <a:endParaRPr lang="en-GB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4233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324075" y="6356351"/>
            <a:ext cx="4397340" cy="365125"/>
          </a:xfrm>
        </p:spPr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74988" y="957976"/>
            <a:ext cx="1569041" cy="10283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sz="2000" dirty="0" smtClean="0">
                <a:latin typeface="+mj-lt"/>
              </a:rPr>
              <a:t>Inercinė navigacinė sistema</a:t>
            </a:r>
            <a:endParaRPr lang="en-GB" sz="2000" dirty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229160" y="883130"/>
            <a:ext cx="1569041" cy="10283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sz="2400" dirty="0" err="1" smtClean="0">
                <a:latin typeface="+mj-lt"/>
              </a:rPr>
              <a:t>Kalman</a:t>
            </a:r>
            <a:r>
              <a:rPr lang="lt-LT" sz="2400" dirty="0" smtClean="0">
                <a:latin typeface="+mj-lt"/>
              </a:rPr>
              <a:t> filtras</a:t>
            </a:r>
            <a:endParaRPr lang="en-GB" sz="2400" dirty="0">
              <a:latin typeface="+mj-lt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798200" y="1087139"/>
            <a:ext cx="1249123" cy="10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618646" y="4927344"/>
            <a:ext cx="1477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t-LT" dirty="0" smtClean="0">
                <a:latin typeface="+mj-lt"/>
              </a:rPr>
              <a:t>Užtikrintumas</a:t>
            </a:r>
            <a:endParaRPr lang="en-GB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229160" y="2206933"/>
            <a:ext cx="1569041" cy="10283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sz="2800" dirty="0" smtClean="0">
                <a:latin typeface="+mj-lt"/>
              </a:rPr>
              <a:t>Dalelių filtras</a:t>
            </a:r>
            <a:endParaRPr lang="en-GB" sz="2400" dirty="0">
              <a:latin typeface="+mj-lt"/>
            </a:endParaRPr>
          </a:p>
        </p:txBody>
      </p:sp>
      <p:cxnSp>
        <p:nvCxnSpPr>
          <p:cNvPr id="18" name="Straight Arrow Connector 17"/>
          <p:cNvCxnSpPr>
            <a:stCxn id="17" idx="0"/>
            <a:endCxn id="6" idx="2"/>
          </p:cNvCxnSpPr>
          <p:nvPr/>
        </p:nvCxnSpPr>
        <p:spPr>
          <a:xfrm flipV="1">
            <a:off x="6013681" y="1911441"/>
            <a:ext cx="0" cy="295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74988" y="3603541"/>
            <a:ext cx="1569041" cy="10283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sz="2800" dirty="0" smtClean="0">
                <a:latin typeface="+mj-lt"/>
              </a:rPr>
              <a:t>Vaizdo kamera</a:t>
            </a:r>
            <a:endParaRPr lang="en-GB" sz="2400" dirty="0">
              <a:latin typeface="+mj-lt"/>
            </a:endParaRPr>
          </a:p>
        </p:txBody>
      </p:sp>
      <p:cxnSp>
        <p:nvCxnSpPr>
          <p:cNvPr id="31" name="Straight Arrow Connector 30"/>
          <p:cNvCxnSpPr>
            <a:stCxn id="30" idx="0"/>
            <a:endCxn id="42" idx="2"/>
          </p:cNvCxnSpPr>
          <p:nvPr/>
        </p:nvCxnSpPr>
        <p:spPr>
          <a:xfrm flipV="1">
            <a:off x="1759508" y="3235244"/>
            <a:ext cx="0" cy="3682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42" idx="3"/>
          </p:cNvCxnSpPr>
          <p:nvPr/>
        </p:nvCxnSpPr>
        <p:spPr>
          <a:xfrm flipV="1">
            <a:off x="2544029" y="2721088"/>
            <a:ext cx="78452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4226462" y="1654958"/>
            <a:ext cx="7652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t-LT" sz="1600" dirty="0" smtClean="0">
                <a:latin typeface="+mj-lt"/>
              </a:rPr>
              <a:t>Greitis</a:t>
            </a:r>
          </a:p>
          <a:p>
            <a:r>
              <a:rPr lang="lt-LT" sz="1600" dirty="0" smtClean="0">
                <a:latin typeface="+mj-lt"/>
              </a:rPr>
              <a:t>Aukštis</a:t>
            </a:r>
          </a:p>
          <a:p>
            <a:r>
              <a:rPr lang="lt-LT" sz="1600" dirty="0" smtClean="0">
                <a:latin typeface="+mj-lt"/>
              </a:rPr>
              <a:t>Kryptis</a:t>
            </a:r>
            <a:endParaRPr lang="en-GB" sz="1600" dirty="0">
              <a:latin typeface="+mj-lt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 flipH="1">
            <a:off x="3347117" y="1311279"/>
            <a:ext cx="14976" cy="163115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974988" y="2206933"/>
            <a:ext cx="1569041" cy="10283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sz="2000" dirty="0" smtClean="0">
                <a:latin typeface="+mj-lt"/>
              </a:rPr>
              <a:t>Vizuali </a:t>
            </a:r>
            <a:r>
              <a:rPr lang="lt-LT" sz="2000" dirty="0" err="1" smtClean="0">
                <a:latin typeface="+mj-lt"/>
              </a:rPr>
              <a:t>odometrija</a:t>
            </a:r>
            <a:endParaRPr lang="en-GB" dirty="0">
              <a:latin typeface="+mj-lt"/>
            </a:endParaRPr>
          </a:p>
        </p:txBody>
      </p:sp>
      <p:cxnSp>
        <p:nvCxnSpPr>
          <p:cNvPr id="46" name="Straight Arrow Connector 45"/>
          <p:cNvCxnSpPr>
            <a:stCxn id="5" idx="3"/>
          </p:cNvCxnSpPr>
          <p:nvPr/>
        </p:nvCxnSpPr>
        <p:spPr>
          <a:xfrm flipV="1">
            <a:off x="2544029" y="1472131"/>
            <a:ext cx="80308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3354605" y="1397286"/>
            <a:ext cx="1874556" cy="661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endCxn id="17" idx="1"/>
          </p:cNvCxnSpPr>
          <p:nvPr/>
        </p:nvCxnSpPr>
        <p:spPr>
          <a:xfrm>
            <a:off x="3362093" y="2059187"/>
            <a:ext cx="1867067" cy="6619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3102074" y="3603541"/>
            <a:ext cx="1569041" cy="10283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sz="2000" dirty="0" smtClean="0">
                <a:latin typeface="+mj-lt"/>
              </a:rPr>
              <a:t>Žemėlapio sudarymas</a:t>
            </a:r>
            <a:endParaRPr lang="en-GB" dirty="0">
              <a:latin typeface="+mj-lt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5229159" y="3595597"/>
            <a:ext cx="1569041" cy="10283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sz="2000" dirty="0" smtClean="0">
                <a:latin typeface="+mj-lt"/>
              </a:rPr>
              <a:t>Paveikslėlių registracija</a:t>
            </a:r>
            <a:endParaRPr lang="en-GB" dirty="0">
              <a:latin typeface="+mj-lt"/>
            </a:endParaRPr>
          </a:p>
        </p:txBody>
      </p:sp>
      <p:sp>
        <p:nvSpPr>
          <p:cNvPr id="69" name="Flowchart: Magnetic Disk 68"/>
          <p:cNvSpPr/>
          <p:nvPr/>
        </p:nvSpPr>
        <p:spPr>
          <a:xfrm>
            <a:off x="2780352" y="4990696"/>
            <a:ext cx="1806102" cy="1210088"/>
          </a:xfrm>
          <a:prstGeom prst="flowChartMagneticDisk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dirty="0" smtClean="0">
                <a:latin typeface="+mj-lt"/>
              </a:rPr>
              <a:t>Žemėlapių duomenų bazė</a:t>
            </a:r>
            <a:endParaRPr lang="en-GB" dirty="0">
              <a:latin typeface="+mj-lt"/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 flipV="1">
            <a:off x="3683402" y="4631852"/>
            <a:ext cx="1" cy="473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30" idx="3"/>
            <a:endCxn id="64" idx="1"/>
          </p:cNvCxnSpPr>
          <p:nvPr/>
        </p:nvCxnSpPr>
        <p:spPr>
          <a:xfrm>
            <a:off x="2544029" y="4117697"/>
            <a:ext cx="5580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4" idx="3"/>
            <a:endCxn id="65" idx="1"/>
          </p:cNvCxnSpPr>
          <p:nvPr/>
        </p:nvCxnSpPr>
        <p:spPr>
          <a:xfrm flipV="1">
            <a:off x="4671115" y="4109753"/>
            <a:ext cx="558044" cy="7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5" idx="0"/>
            <a:endCxn id="17" idx="2"/>
          </p:cNvCxnSpPr>
          <p:nvPr/>
        </p:nvCxnSpPr>
        <p:spPr>
          <a:xfrm flipV="1">
            <a:off x="6013680" y="3235244"/>
            <a:ext cx="1" cy="360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Elbow Connector 82"/>
          <p:cNvCxnSpPr>
            <a:stCxn id="6" idx="3"/>
            <a:endCxn id="64" idx="2"/>
          </p:cNvCxnSpPr>
          <p:nvPr/>
        </p:nvCxnSpPr>
        <p:spPr>
          <a:xfrm flipH="1">
            <a:off x="3886595" y="1397286"/>
            <a:ext cx="2911606" cy="3234566"/>
          </a:xfrm>
          <a:prstGeom prst="bentConnector4">
            <a:avLst>
              <a:gd name="adj1" fmla="val -18473"/>
              <a:gd name="adj2" fmla="val 1087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6852143" y="660194"/>
            <a:ext cx="1643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t-LT" dirty="0" smtClean="0">
                <a:latin typeface="+mj-lt"/>
              </a:rPr>
              <a:t>Orlaivio pozicija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2790095" y="1926765"/>
            <a:ext cx="5549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t-LT" sz="1600" dirty="0" smtClean="0">
                <a:latin typeface="+mj-lt"/>
              </a:rPr>
              <a:t>arba</a:t>
            </a:r>
          </a:p>
        </p:txBody>
      </p:sp>
    </p:spTree>
    <p:extLst>
      <p:ext uri="{BB962C8B-B14F-4D97-AF65-F5344CB8AC3E}">
        <p14:creationId xmlns:p14="http://schemas.microsoft.com/office/powerpoint/2010/main" val="17703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Eksperimentai</a:t>
            </a:r>
            <a:endParaRPr lang="en-GB" dirty="0">
              <a:latin typeface="+mj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949520"/>
            <a:ext cx="7886700" cy="4103548"/>
          </a:xfrm>
        </p:spPr>
      </p:pic>
    </p:spTree>
    <p:extLst>
      <p:ext uri="{BB962C8B-B14F-4D97-AF65-F5344CB8AC3E}">
        <p14:creationId xmlns:p14="http://schemas.microsoft.com/office/powerpoint/2010/main" val="670022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rticle_filter_2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34" y="0"/>
            <a:ext cx="9144834" cy="6858000"/>
          </a:xfrm>
        </p:spPr>
      </p:pic>
    </p:spTree>
    <p:extLst>
      <p:ext uri="{BB962C8B-B14F-4D97-AF65-F5344CB8AC3E}">
        <p14:creationId xmlns:p14="http://schemas.microsoft.com/office/powerpoint/2010/main" val="180823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6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Hipotezių kiekis</a:t>
            </a:r>
            <a:endParaRPr lang="en-GB" dirty="0">
              <a:latin typeface="+mj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1487431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5296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Užtikrintumas</a:t>
            </a:r>
            <a:endParaRPr lang="en-GB" dirty="0">
              <a:latin typeface="+mj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2673481"/>
              </p:ext>
            </p:extLst>
          </p:nvPr>
        </p:nvGraphicFramePr>
        <p:xfrm>
          <a:off x="628650" y="1825625"/>
          <a:ext cx="4266079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Content Placeholder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275" y="2246102"/>
            <a:ext cx="4457143" cy="333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67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Palyginimas su GPS</a:t>
            </a:r>
            <a:endParaRPr lang="en-GB" dirty="0">
              <a:latin typeface="+mj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4" t="17998"/>
          <a:stretch/>
        </p:blipFill>
        <p:spPr>
          <a:xfrm>
            <a:off x="1407560" y="1882588"/>
            <a:ext cx="6996852" cy="4312499"/>
          </a:xfrm>
        </p:spPr>
      </p:pic>
    </p:spTree>
    <p:extLst>
      <p:ext uri="{BB962C8B-B14F-4D97-AF65-F5344CB8AC3E}">
        <p14:creationId xmlns:p14="http://schemas.microsoft.com/office/powerpoint/2010/main" val="83642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Motyvacija</a:t>
            </a:r>
            <a:endParaRPr lang="en-GB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 dirty="0" err="1" smtClean="0">
                <a:latin typeface="+mj-lt"/>
              </a:rPr>
              <a:t>Bepiločiai</a:t>
            </a:r>
            <a:r>
              <a:rPr lang="lt-LT" dirty="0" smtClean="0">
                <a:latin typeface="+mj-lt"/>
              </a:rPr>
              <a:t> orlaiviai yra priklausomi nuo GPS</a:t>
            </a:r>
          </a:p>
          <a:p>
            <a:endParaRPr lang="lt-LT" dirty="0">
              <a:latin typeface="+mj-lt"/>
            </a:endParaRPr>
          </a:p>
          <a:p>
            <a:r>
              <a:rPr lang="lt-LT" dirty="0" smtClean="0">
                <a:latin typeface="+mj-lt"/>
              </a:rPr>
              <a:t>Negalima laikyti GPS sistemą patikima:</a:t>
            </a:r>
          </a:p>
          <a:p>
            <a:pPr lvl="1"/>
            <a:r>
              <a:rPr lang="lt-LT" dirty="0" smtClean="0">
                <a:latin typeface="+mj-lt"/>
              </a:rPr>
              <a:t>didelė paklaida miestuose,</a:t>
            </a:r>
          </a:p>
          <a:p>
            <a:pPr lvl="1"/>
            <a:r>
              <a:rPr lang="lt-LT" dirty="0">
                <a:latin typeface="+mj-lt"/>
              </a:rPr>
              <a:t>įmanoma „užteršti“ GPS signalo </a:t>
            </a:r>
            <a:r>
              <a:rPr lang="lt-LT" dirty="0" smtClean="0">
                <a:latin typeface="+mj-lt"/>
              </a:rPr>
              <a:t>kanalą,</a:t>
            </a:r>
          </a:p>
          <a:p>
            <a:pPr lvl="1"/>
            <a:r>
              <a:rPr lang="lt-LT" dirty="0" smtClean="0">
                <a:latin typeface="+mj-lt"/>
              </a:rPr>
              <a:t>įmanoma „apgauti“ </a:t>
            </a:r>
            <a:r>
              <a:rPr lang="lt-LT" dirty="0">
                <a:latin typeface="+mj-lt"/>
              </a:rPr>
              <a:t>GPS </a:t>
            </a:r>
            <a:r>
              <a:rPr lang="lt-LT" dirty="0" smtClean="0">
                <a:latin typeface="+mj-lt"/>
              </a:rPr>
              <a:t>imtuvus ir perimti jų </a:t>
            </a:r>
            <a:r>
              <a:rPr lang="lt-LT" dirty="0" smtClean="0">
                <a:latin typeface="+mj-lt"/>
              </a:rPr>
              <a:t>kontrolę</a:t>
            </a:r>
          </a:p>
          <a:p>
            <a:pPr marL="457200" lvl="1" indent="0">
              <a:buNone/>
            </a:pPr>
            <a:endParaRPr lang="lt-LT" dirty="0" smtClean="0">
              <a:latin typeface="+mj-lt"/>
            </a:endParaRPr>
          </a:p>
          <a:p>
            <a:r>
              <a:rPr lang="lt-LT" dirty="0">
                <a:latin typeface="+mj-lt"/>
              </a:rPr>
              <a:t>Mokslo </a:t>
            </a:r>
            <a:r>
              <a:rPr lang="lt-LT" dirty="0" smtClean="0">
                <a:latin typeface="+mj-lt"/>
              </a:rPr>
              <a:t>inovacijų </a:t>
            </a:r>
            <a:r>
              <a:rPr lang="lt-LT" dirty="0">
                <a:latin typeface="+mj-lt"/>
              </a:rPr>
              <a:t>ir technologijų agentūra </a:t>
            </a:r>
            <a:r>
              <a:rPr lang="lt-LT" dirty="0" smtClean="0">
                <a:latin typeface="+mj-lt"/>
              </a:rPr>
              <a:t>(</a:t>
            </a:r>
            <a:r>
              <a:rPr lang="lt-LT" b="1" dirty="0" smtClean="0">
                <a:latin typeface="+mj-lt"/>
              </a:rPr>
              <a:t>MITA</a:t>
            </a:r>
            <a:r>
              <a:rPr lang="lt-LT" dirty="0" smtClean="0">
                <a:latin typeface="+mj-lt"/>
              </a:rPr>
              <a:t>) paskelbė konkursą kurti kariuomenei </a:t>
            </a:r>
            <a:r>
              <a:rPr lang="lt-LT" dirty="0" err="1" smtClean="0">
                <a:latin typeface="+mj-lt"/>
              </a:rPr>
              <a:t>bepiločius</a:t>
            </a:r>
            <a:r>
              <a:rPr lang="lt-LT" dirty="0" smtClean="0">
                <a:latin typeface="+mj-lt"/>
              </a:rPr>
              <a:t> orlaivius, kurių vienas iš punktų yra </a:t>
            </a:r>
            <a:r>
              <a:rPr lang="lt-LT" b="1" dirty="0" smtClean="0">
                <a:latin typeface="+mj-lt"/>
              </a:rPr>
              <a:t>skrydis be GPS</a:t>
            </a:r>
            <a:endParaRPr lang="lt-LT" b="1" dirty="0">
              <a:latin typeface="+mj-lt"/>
            </a:endParaRPr>
          </a:p>
          <a:p>
            <a:pPr lvl="1"/>
            <a:endParaRPr lang="lt-LT" dirty="0" smtClean="0">
              <a:latin typeface="+mj-lt"/>
            </a:endParaRP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339788" y="6356351"/>
            <a:ext cx="4464424" cy="365125"/>
          </a:xfrm>
        </p:spPr>
        <p:txBody>
          <a:bodyPr/>
          <a:lstStyle/>
          <a:p>
            <a:r>
              <a:rPr lang="lt-LT" dirty="0">
                <a:latin typeface="+mj-lt"/>
              </a:rPr>
              <a:t>Bepiločių orlaivių vietos nustatymas remiantis vaizdine </a:t>
            </a:r>
            <a:r>
              <a:rPr lang="lt-LT" dirty="0" smtClean="0">
                <a:latin typeface="+mj-lt"/>
              </a:rPr>
              <a:t>informacija</a:t>
            </a:r>
            <a:endParaRPr lang="lt-L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90912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navigation_s4_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7375"/>
          </a:xfrm>
        </p:spPr>
      </p:pic>
    </p:spTree>
    <p:extLst>
      <p:ext uri="{BB962C8B-B14F-4D97-AF65-F5344CB8AC3E}">
        <p14:creationId xmlns:p14="http://schemas.microsoft.com/office/powerpoint/2010/main" val="3991834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Užtikrintumas</a:t>
            </a:r>
            <a:endParaRPr lang="en-GB" dirty="0">
              <a:latin typeface="+mj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2654687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1136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Rezultatai ir išvados</a:t>
            </a:r>
            <a:endParaRPr lang="en-GB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62554"/>
            <a:ext cx="7886700" cy="4628964"/>
          </a:xfrm>
        </p:spPr>
        <p:txBody>
          <a:bodyPr>
            <a:normAutofit lnSpcReduction="10000"/>
          </a:bodyPr>
          <a:lstStyle/>
          <a:p>
            <a:r>
              <a:rPr lang="lt-LT" dirty="0" smtClean="0">
                <a:latin typeface="+mj-lt"/>
              </a:rPr>
              <a:t>Pasinaudojant kryžminę koreliaciją </a:t>
            </a:r>
            <a:r>
              <a:rPr lang="lt-LT" dirty="0" err="1" smtClean="0">
                <a:latin typeface="+mj-lt"/>
              </a:rPr>
              <a:t>bepilotis</a:t>
            </a:r>
            <a:r>
              <a:rPr lang="lt-LT" dirty="0" smtClean="0">
                <a:latin typeface="+mj-lt"/>
              </a:rPr>
              <a:t> </a:t>
            </a:r>
            <a:r>
              <a:rPr lang="lt-LT" dirty="0">
                <a:latin typeface="+mj-lt"/>
              </a:rPr>
              <a:t>orlaivis gali sėkmingai nustatyti savo vietą </a:t>
            </a:r>
            <a:r>
              <a:rPr lang="lt-LT" dirty="0" smtClean="0">
                <a:latin typeface="+mj-lt"/>
              </a:rPr>
              <a:t>žemėlapyje </a:t>
            </a:r>
            <a:r>
              <a:rPr lang="lt-LT" dirty="0">
                <a:latin typeface="+mj-lt"/>
              </a:rPr>
              <a:t>kai neduota pradinė pozicija</a:t>
            </a:r>
            <a:r>
              <a:rPr lang="lt-LT" dirty="0" smtClean="0">
                <a:latin typeface="+mj-lt"/>
              </a:rPr>
              <a:t>.</a:t>
            </a:r>
          </a:p>
          <a:p>
            <a:r>
              <a:rPr lang="lt-LT" dirty="0" smtClean="0">
                <a:latin typeface="+mj-lt"/>
              </a:rPr>
              <a:t>Naudojant dalelių filtrą yra apibendrinama orlaivio pozicija, kuri susidaro iš daugelio hipotezių.</a:t>
            </a:r>
          </a:p>
          <a:p>
            <a:r>
              <a:rPr lang="lt-LT" dirty="0">
                <a:latin typeface="+mj-lt"/>
              </a:rPr>
              <a:t>Apskaičiuota </a:t>
            </a:r>
            <a:r>
              <a:rPr lang="lt-LT" dirty="0" smtClean="0">
                <a:latin typeface="+mj-lt"/>
              </a:rPr>
              <a:t>pozicija yra nukrypusi nuo GPS koordinačių </a:t>
            </a:r>
            <a:r>
              <a:rPr lang="lt-LT" dirty="0">
                <a:latin typeface="+mj-lt"/>
              </a:rPr>
              <a:t>vidutiniškai </a:t>
            </a:r>
            <a:r>
              <a:rPr lang="lt-LT" b="1" dirty="0">
                <a:latin typeface="+mj-lt"/>
              </a:rPr>
              <a:t>40 metrų</a:t>
            </a:r>
            <a:r>
              <a:rPr lang="lt-LT" dirty="0">
                <a:latin typeface="+mj-lt"/>
              </a:rPr>
              <a:t>, apytiksliai </a:t>
            </a:r>
            <a:r>
              <a:rPr lang="lt-LT" b="1" dirty="0">
                <a:latin typeface="+mj-lt"/>
              </a:rPr>
              <a:t>36 metrai</a:t>
            </a:r>
            <a:r>
              <a:rPr lang="lt-LT" dirty="0">
                <a:latin typeface="+mj-lt"/>
              </a:rPr>
              <a:t> yra pastovus ir nekintantis </a:t>
            </a:r>
            <a:r>
              <a:rPr lang="lt-LT" dirty="0" smtClean="0">
                <a:latin typeface="+mj-lt"/>
              </a:rPr>
              <a:t>nuokrypis.</a:t>
            </a:r>
            <a:endParaRPr lang="lt-LT" dirty="0">
              <a:latin typeface="+mj-lt"/>
            </a:endParaRPr>
          </a:p>
          <a:p>
            <a:r>
              <a:rPr lang="lt-LT" dirty="0" smtClean="0">
                <a:latin typeface="+mj-lt"/>
              </a:rPr>
              <a:t>Naudojant kryžminę koreliaciją, paveikslėlių registracija atliekama daug efektyviau negu kontūrų atitikmenų būdu ar paveikslėlių ypatybių poravimu.</a:t>
            </a:r>
          </a:p>
          <a:p>
            <a:endParaRPr lang="lt-LT" dirty="0" smtClean="0">
              <a:latin typeface="+mj-lt"/>
            </a:endParaRPr>
          </a:p>
          <a:p>
            <a:endParaRPr lang="lt-LT" dirty="0">
              <a:latin typeface="+mj-lt"/>
            </a:endParaRPr>
          </a:p>
          <a:p>
            <a:endParaRPr lang="lt-LT" dirty="0" smtClean="0">
              <a:latin typeface="+mj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82969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Ateities galimybės</a:t>
            </a:r>
            <a:endParaRPr lang="en-GB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Naudoti grafinį procesorių skaičiavimams.</a:t>
            </a:r>
          </a:p>
          <a:p>
            <a:r>
              <a:rPr lang="lt-LT" dirty="0" smtClean="0">
                <a:latin typeface="+mj-lt"/>
              </a:rPr>
              <a:t>Geriau </a:t>
            </a:r>
            <a:r>
              <a:rPr lang="lt-LT" dirty="0" smtClean="0">
                <a:latin typeface="+mj-lt"/>
              </a:rPr>
              <a:t>grupuoti ir vertinti įsitikinimus</a:t>
            </a:r>
          </a:p>
          <a:p>
            <a:r>
              <a:rPr lang="lt-LT" dirty="0">
                <a:latin typeface="+mj-lt"/>
              </a:rPr>
              <a:t>Klasifikuoti žemėlapius, ištraukti esminius objektus.</a:t>
            </a:r>
          </a:p>
          <a:p>
            <a:endParaRPr lang="lt-LT" dirty="0" smtClean="0">
              <a:latin typeface="+mj-lt"/>
            </a:endParaRPr>
          </a:p>
          <a:p>
            <a:endParaRPr lang="en-GB" dirty="0">
              <a:latin typeface="+mj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4706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602355"/>
            <a:ext cx="7886700" cy="145928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lt-LT" sz="6600" dirty="0" smtClean="0">
                <a:latin typeface="+mj-lt"/>
              </a:rPr>
              <a:t>Klausimai?</a:t>
            </a:r>
            <a:endParaRPr lang="en-GB" sz="6600" dirty="0">
              <a:latin typeface="+mj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09625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Tikslas</a:t>
            </a:r>
            <a:endParaRPr lang="lt-LT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 sz="3200" dirty="0" smtClean="0">
                <a:latin typeface="+mj-lt"/>
              </a:rPr>
              <a:t>Sukurti </a:t>
            </a:r>
            <a:r>
              <a:rPr lang="lt-LT" sz="3200" b="1" dirty="0" smtClean="0">
                <a:latin typeface="+mj-lt"/>
              </a:rPr>
              <a:t>sistemą</a:t>
            </a:r>
            <a:r>
              <a:rPr lang="lt-LT" sz="3200" dirty="0" smtClean="0">
                <a:latin typeface="+mj-lt"/>
              </a:rPr>
              <a:t>, kuri </a:t>
            </a:r>
            <a:r>
              <a:rPr lang="lt-LT" sz="3200" dirty="0">
                <a:latin typeface="+mj-lt"/>
              </a:rPr>
              <a:t>remiantis </a:t>
            </a:r>
            <a:r>
              <a:rPr lang="lt-LT" sz="3200" b="1" dirty="0">
                <a:latin typeface="+mj-lt"/>
              </a:rPr>
              <a:t>vaizdo kameros</a:t>
            </a:r>
            <a:r>
              <a:rPr lang="lt-LT" sz="3200" dirty="0">
                <a:latin typeface="+mj-lt"/>
              </a:rPr>
              <a:t> ir </a:t>
            </a:r>
            <a:r>
              <a:rPr lang="lt-LT" sz="3200" b="1" dirty="0">
                <a:latin typeface="+mj-lt"/>
              </a:rPr>
              <a:t>paveikslėlių</a:t>
            </a:r>
            <a:r>
              <a:rPr lang="lt-LT" sz="3200" dirty="0">
                <a:latin typeface="+mj-lt"/>
              </a:rPr>
              <a:t>, kurių </a:t>
            </a:r>
            <a:r>
              <a:rPr lang="lt-LT" sz="3200" b="1" dirty="0">
                <a:latin typeface="+mj-lt"/>
              </a:rPr>
              <a:t>žinoma geografinė padėtis</a:t>
            </a:r>
            <a:r>
              <a:rPr lang="lt-LT" sz="3200" dirty="0">
                <a:latin typeface="+mj-lt"/>
              </a:rPr>
              <a:t>, </a:t>
            </a:r>
            <a:r>
              <a:rPr lang="lt-LT" sz="3200" b="1" dirty="0">
                <a:latin typeface="+mj-lt"/>
              </a:rPr>
              <a:t>registracija</a:t>
            </a:r>
            <a:r>
              <a:rPr lang="lt-LT" sz="3200" dirty="0">
                <a:latin typeface="+mj-lt"/>
              </a:rPr>
              <a:t>, gebėtų nustatyti orlaivio </a:t>
            </a:r>
            <a:r>
              <a:rPr lang="lt-LT" sz="3200" b="1" dirty="0" smtClean="0">
                <a:latin typeface="+mj-lt"/>
              </a:rPr>
              <a:t>vietą</a:t>
            </a:r>
            <a:r>
              <a:rPr lang="lt-LT" sz="3200" dirty="0" smtClean="0">
                <a:latin typeface="+mj-lt"/>
              </a:rPr>
              <a:t>.</a:t>
            </a:r>
          </a:p>
          <a:p>
            <a:pPr marL="0" indent="0">
              <a:buNone/>
            </a:pPr>
            <a:endParaRPr lang="lt-LT" dirty="0">
              <a:latin typeface="+mj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339788" y="6356351"/>
            <a:ext cx="4464424" cy="365125"/>
          </a:xfrm>
        </p:spPr>
        <p:txBody>
          <a:bodyPr/>
          <a:lstStyle/>
          <a:p>
            <a:r>
              <a:rPr lang="lt-LT" dirty="0">
                <a:latin typeface="+mj-lt"/>
              </a:rPr>
              <a:t>Bepiločių orlaivių vietos nustatymas remiantis vaizdine </a:t>
            </a:r>
            <a:r>
              <a:rPr lang="lt-LT" dirty="0" smtClean="0">
                <a:latin typeface="+mj-lt"/>
              </a:rPr>
              <a:t>informacija</a:t>
            </a:r>
            <a:endParaRPr lang="lt-L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10304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sz="4000" dirty="0" smtClean="0">
                <a:latin typeface="+mj-lt"/>
              </a:rPr>
              <a:t>Panašūs darbai</a:t>
            </a:r>
            <a:endParaRPr lang="en-GB" dirty="0">
              <a:latin typeface="+mj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4640" y="4298678"/>
            <a:ext cx="33753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latin typeface="+mj-lt"/>
              </a:rPr>
              <a:t>G</a:t>
            </a:r>
            <a:r>
              <a:rPr lang="lt-LT" sz="1600" dirty="0" smtClean="0">
                <a:latin typeface="+mj-lt"/>
              </a:rPr>
              <a:t>.</a:t>
            </a:r>
            <a:r>
              <a:rPr lang="en-GB" sz="1600" dirty="0" smtClean="0">
                <a:latin typeface="+mj-lt"/>
              </a:rPr>
              <a:t> </a:t>
            </a:r>
            <a:r>
              <a:rPr lang="en-GB" sz="1600" dirty="0">
                <a:latin typeface="+mj-lt"/>
              </a:rPr>
              <a:t>Conte. </a:t>
            </a:r>
            <a:r>
              <a:rPr lang="en-GB" sz="1600" i="1" dirty="0">
                <a:latin typeface="+mj-lt"/>
              </a:rPr>
              <a:t>Vision-Based Localization and Guidance for Unmanned Aerial </a:t>
            </a:r>
            <a:r>
              <a:rPr lang="en-GB" sz="1600" i="1" dirty="0" smtClean="0">
                <a:latin typeface="+mj-lt"/>
              </a:rPr>
              <a:t>Vehicles</a:t>
            </a:r>
            <a:r>
              <a:rPr lang="en-GB" sz="1600" dirty="0" smtClean="0">
                <a:latin typeface="+mj-lt"/>
              </a:rPr>
              <a:t>.</a:t>
            </a:r>
            <a:r>
              <a:rPr lang="lt-LT" sz="1600" dirty="0" smtClean="0">
                <a:latin typeface="+mj-lt"/>
              </a:rPr>
              <a:t> </a:t>
            </a:r>
            <a:r>
              <a:rPr lang="en-GB" sz="1600" dirty="0" smtClean="0">
                <a:latin typeface="+mj-lt"/>
              </a:rPr>
              <a:t>PhD </a:t>
            </a:r>
            <a:r>
              <a:rPr lang="en-GB" sz="1600" dirty="0">
                <a:latin typeface="+mj-lt"/>
              </a:rPr>
              <a:t>thesis, </a:t>
            </a:r>
            <a:r>
              <a:rPr lang="en-GB" sz="1600" dirty="0" err="1">
                <a:latin typeface="+mj-lt"/>
              </a:rPr>
              <a:t>Linköpings</a:t>
            </a:r>
            <a:r>
              <a:rPr lang="en-GB" sz="1600" dirty="0">
                <a:latin typeface="+mj-lt"/>
              </a:rPr>
              <a:t> </a:t>
            </a:r>
            <a:r>
              <a:rPr lang="en-GB" sz="1600" dirty="0" err="1">
                <a:latin typeface="+mj-lt"/>
              </a:rPr>
              <a:t>universitet</a:t>
            </a:r>
            <a:r>
              <a:rPr lang="en-GB" sz="1600" dirty="0">
                <a:latin typeface="+mj-lt"/>
              </a:rPr>
              <a:t>, </a:t>
            </a:r>
            <a:r>
              <a:rPr lang="en-GB" sz="1600" dirty="0" smtClean="0">
                <a:latin typeface="+mj-lt"/>
              </a:rPr>
              <a:t>2009</a:t>
            </a:r>
            <a:r>
              <a:rPr lang="lt-LT" sz="1600" dirty="0" smtClean="0">
                <a:latin typeface="+mj-lt"/>
              </a:rPr>
              <a:t>.</a:t>
            </a:r>
            <a:endParaRPr lang="en-GB" sz="16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22636" y="4250297"/>
            <a:ext cx="44213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+mj-lt"/>
              </a:rPr>
              <a:t>F. </a:t>
            </a:r>
            <a:r>
              <a:rPr lang="en-GB" sz="1600" dirty="0" err="1">
                <a:latin typeface="+mj-lt"/>
              </a:rPr>
              <a:t>Gustafsson</a:t>
            </a:r>
            <a:r>
              <a:rPr lang="en-GB" sz="1600" dirty="0">
                <a:latin typeface="+mj-lt"/>
              </a:rPr>
              <a:t>. Particle </a:t>
            </a:r>
            <a:r>
              <a:rPr lang="lt-LT" sz="1600" dirty="0" err="1" smtClean="0">
                <a:latin typeface="+mj-lt"/>
              </a:rPr>
              <a:t>fil</a:t>
            </a:r>
            <a:r>
              <a:rPr lang="en-GB" sz="1600" dirty="0" err="1" smtClean="0">
                <a:latin typeface="+mj-lt"/>
              </a:rPr>
              <a:t>ter</a:t>
            </a:r>
            <a:r>
              <a:rPr lang="en-GB" sz="1600" dirty="0" smtClean="0">
                <a:latin typeface="+mj-lt"/>
              </a:rPr>
              <a:t> </a:t>
            </a:r>
            <a:r>
              <a:rPr lang="en-GB" sz="1600" dirty="0">
                <a:latin typeface="+mj-lt"/>
              </a:rPr>
              <a:t>theory and practice with positioning </a:t>
            </a:r>
            <a:r>
              <a:rPr lang="en-GB" sz="1600" dirty="0" smtClean="0">
                <a:latin typeface="+mj-lt"/>
              </a:rPr>
              <a:t>applications.</a:t>
            </a:r>
            <a:r>
              <a:rPr lang="lt-LT" sz="1600" dirty="0" smtClean="0">
                <a:latin typeface="+mj-lt"/>
              </a:rPr>
              <a:t> </a:t>
            </a:r>
            <a:r>
              <a:rPr lang="en-GB" sz="1600" dirty="0" smtClean="0">
                <a:latin typeface="+mj-lt"/>
              </a:rPr>
              <a:t>Aerospace </a:t>
            </a:r>
            <a:r>
              <a:rPr lang="en-GB" sz="1600" dirty="0">
                <a:latin typeface="+mj-lt"/>
              </a:rPr>
              <a:t>and Electronic Systems </a:t>
            </a:r>
            <a:r>
              <a:rPr lang="en-GB" sz="1600" dirty="0" smtClean="0">
                <a:latin typeface="+mj-lt"/>
              </a:rPr>
              <a:t>Magazine</a:t>
            </a:r>
            <a:r>
              <a:rPr lang="en-GB" sz="1600" dirty="0">
                <a:latin typeface="+mj-lt"/>
              </a:rPr>
              <a:t>, IEEE, 25(7):</a:t>
            </a:r>
            <a:r>
              <a:rPr lang="en-GB" sz="1600" dirty="0" smtClean="0">
                <a:latin typeface="+mj-lt"/>
              </a:rPr>
              <a:t>53</a:t>
            </a:r>
            <a:r>
              <a:rPr lang="lt-LT" sz="1600" dirty="0" smtClean="0">
                <a:latin typeface="+mj-lt"/>
              </a:rPr>
              <a:t>–</a:t>
            </a:r>
            <a:r>
              <a:rPr lang="en-GB" sz="1600" dirty="0" smtClean="0">
                <a:latin typeface="+mj-lt"/>
              </a:rPr>
              <a:t>82</a:t>
            </a:r>
            <a:r>
              <a:rPr lang="en-GB" sz="1600" dirty="0">
                <a:latin typeface="+mj-lt"/>
              </a:rPr>
              <a:t>, </a:t>
            </a:r>
            <a:r>
              <a:rPr lang="en-GB" sz="1600" dirty="0" smtClean="0">
                <a:latin typeface="+mj-lt"/>
              </a:rPr>
              <a:t>2010</a:t>
            </a:r>
            <a:r>
              <a:rPr lang="en-GB" sz="1600" dirty="0">
                <a:latin typeface="+mj-lt"/>
              </a:rPr>
              <a:t>.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4591503" y="1338943"/>
            <a:ext cx="0" cy="501740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167" y="1591302"/>
            <a:ext cx="2381250" cy="2247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46263"/>
          <a:stretch/>
        </p:blipFill>
        <p:spPr>
          <a:xfrm>
            <a:off x="4824948" y="1463558"/>
            <a:ext cx="3690402" cy="251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605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Kas bus daroma?</a:t>
            </a:r>
            <a:endParaRPr lang="en-GB" dirty="0">
              <a:latin typeface="+mj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10676" y="3507629"/>
            <a:ext cx="1846628" cy="12102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sz="2400" dirty="0" smtClean="0">
                <a:latin typeface="+mj-lt"/>
              </a:rPr>
              <a:t>Inercinė navigacinė sistema</a:t>
            </a:r>
            <a:endParaRPr lang="en-GB" sz="2400" dirty="0"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118439" y="1612415"/>
            <a:ext cx="1846628" cy="12102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sz="2800" dirty="0" err="1" smtClean="0">
                <a:latin typeface="+mj-lt"/>
              </a:rPr>
              <a:t>Kalman</a:t>
            </a:r>
            <a:r>
              <a:rPr lang="lt-LT" sz="2800" dirty="0" smtClean="0">
                <a:latin typeface="+mj-lt"/>
              </a:rPr>
              <a:t> filtras</a:t>
            </a:r>
            <a:endParaRPr lang="en-GB" sz="28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37973" y="1856720"/>
            <a:ext cx="1846628" cy="12102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sz="3200" dirty="0" smtClean="0">
                <a:latin typeface="+mj-lt"/>
              </a:rPr>
              <a:t>GPS</a:t>
            </a:r>
            <a:endParaRPr lang="en-GB" sz="3200" dirty="0">
              <a:latin typeface="+mj-lt"/>
            </a:endParaRPr>
          </a:p>
        </p:txBody>
      </p:sp>
      <p:cxnSp>
        <p:nvCxnSpPr>
          <p:cNvPr id="9" name="Straight Arrow Connector 8"/>
          <p:cNvCxnSpPr>
            <a:stCxn id="5" idx="3"/>
            <a:endCxn id="6" idx="1"/>
          </p:cNvCxnSpPr>
          <p:nvPr/>
        </p:nvCxnSpPr>
        <p:spPr>
          <a:xfrm flipV="1">
            <a:off x="2757304" y="2217533"/>
            <a:ext cx="2361135" cy="1895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3"/>
            <a:endCxn id="6" idx="1"/>
          </p:cNvCxnSpPr>
          <p:nvPr/>
        </p:nvCxnSpPr>
        <p:spPr>
          <a:xfrm flipV="1">
            <a:off x="2784601" y="2217533"/>
            <a:ext cx="2333838" cy="2443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6965067" y="1808581"/>
            <a:ext cx="1686916" cy="408952"/>
            <a:chOff x="6965067" y="1808581"/>
            <a:chExt cx="1686916" cy="408952"/>
          </a:xfrm>
        </p:grpSpPr>
        <p:cxnSp>
          <p:nvCxnSpPr>
            <p:cNvPr id="13" name="Straight Arrow Connector 12"/>
            <p:cNvCxnSpPr>
              <a:stCxn id="6" idx="3"/>
            </p:cNvCxnSpPr>
            <p:nvPr/>
          </p:nvCxnSpPr>
          <p:spPr>
            <a:xfrm>
              <a:off x="6965067" y="2217533"/>
              <a:ext cx="14433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7008776" y="1808581"/>
              <a:ext cx="16432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lt-LT" dirty="0" smtClean="0">
                  <a:latin typeface="+mj-lt"/>
                </a:rPr>
                <a:t>Orlaivio pozicija</a:t>
              </a:r>
              <a:endParaRPr lang="en-GB" dirty="0">
                <a:latin typeface="+mj-lt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5118439" y="3265579"/>
            <a:ext cx="1846628" cy="121023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b="1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>Principiniai sprendimai</a:t>
            </a:r>
            <a:endParaRPr lang="en-GB" b="1" dirty="0">
              <a:solidFill>
                <a:schemeClr val="accent6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Straight Arrow Connector 17"/>
          <p:cNvCxnSpPr>
            <a:stCxn id="17" idx="0"/>
            <a:endCxn id="6" idx="2"/>
          </p:cNvCxnSpPr>
          <p:nvPr/>
        </p:nvCxnSpPr>
        <p:spPr>
          <a:xfrm flipV="1">
            <a:off x="6041753" y="2822650"/>
            <a:ext cx="0" cy="442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5118439" y="4931989"/>
            <a:ext cx="1846628" cy="12102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t-LT" sz="3200" dirty="0" smtClean="0">
                <a:latin typeface="+mj-lt"/>
              </a:rPr>
              <a:t>Vaizdo kamera</a:t>
            </a:r>
            <a:endParaRPr lang="en-GB" sz="2800" dirty="0">
              <a:latin typeface="+mj-lt"/>
            </a:endParaRPr>
          </a:p>
        </p:txBody>
      </p:sp>
      <p:cxnSp>
        <p:nvCxnSpPr>
          <p:cNvPr id="31" name="Straight Arrow Connector 30"/>
          <p:cNvCxnSpPr>
            <a:stCxn id="30" idx="0"/>
            <a:endCxn id="17" idx="2"/>
          </p:cNvCxnSpPr>
          <p:nvPr/>
        </p:nvCxnSpPr>
        <p:spPr>
          <a:xfrm flipV="1">
            <a:off x="6041753" y="4475814"/>
            <a:ext cx="0" cy="456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Multiply 35"/>
          <p:cNvSpPr/>
          <p:nvPr/>
        </p:nvSpPr>
        <p:spPr>
          <a:xfrm>
            <a:off x="19293" y="618819"/>
            <a:ext cx="3710879" cy="3710879"/>
          </a:xfrm>
          <a:prstGeom prst="mathMultiply">
            <a:avLst>
              <a:gd name="adj1" fmla="val 141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+mj-lt"/>
            </a:endParaRPr>
          </a:p>
        </p:txBody>
      </p:sp>
      <p:cxnSp>
        <p:nvCxnSpPr>
          <p:cNvPr id="56" name="Straight Arrow Connector 55"/>
          <p:cNvCxnSpPr>
            <a:stCxn id="5" idx="3"/>
            <a:endCxn id="17" idx="1"/>
          </p:cNvCxnSpPr>
          <p:nvPr/>
        </p:nvCxnSpPr>
        <p:spPr>
          <a:xfrm flipV="1">
            <a:off x="2757304" y="3870697"/>
            <a:ext cx="2361135" cy="242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3749971" y="3109561"/>
            <a:ext cx="836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t-LT" dirty="0" smtClean="0">
                <a:latin typeface="+mj-lt"/>
              </a:rPr>
              <a:t>Greitis</a:t>
            </a:r>
          </a:p>
          <a:p>
            <a:r>
              <a:rPr lang="lt-LT" dirty="0" smtClean="0">
                <a:latin typeface="+mj-lt"/>
              </a:rPr>
              <a:t>Aukštis</a:t>
            </a:r>
          </a:p>
          <a:p>
            <a:r>
              <a:rPr lang="lt-LT" dirty="0" smtClean="0">
                <a:latin typeface="+mj-lt"/>
              </a:rPr>
              <a:t>Kryptis</a:t>
            </a:r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48789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30" grpId="0" animBg="1"/>
      <p:bldP spid="3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Žemėlapių konstravimas</a:t>
            </a:r>
            <a:endParaRPr lang="en-GB" dirty="0">
              <a:latin typeface="+mj-lt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089" t="5208" r="4987"/>
          <a:stretch/>
        </p:blipFill>
        <p:spPr>
          <a:xfrm>
            <a:off x="771848" y="1690689"/>
            <a:ext cx="7743502" cy="4015959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8017" y="4343401"/>
            <a:ext cx="346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t-LT" dirty="0" smtClean="0">
                <a:latin typeface="+mj-lt"/>
              </a:rPr>
              <a:t>18 lygio žemėlapio 1 </a:t>
            </a:r>
            <a:r>
              <a:rPr lang="lt-LT" dirty="0" err="1" smtClean="0">
                <a:latin typeface="+mj-lt"/>
              </a:rPr>
              <a:t>px</a:t>
            </a:r>
            <a:r>
              <a:rPr lang="lt-LT" dirty="0" smtClean="0">
                <a:latin typeface="+mj-lt"/>
              </a:rPr>
              <a:t> ≈ 0.5972 m</a:t>
            </a:r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93038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j-lt"/>
              </a:rPr>
              <a:t>Paveikslėlių registracija</a:t>
            </a:r>
            <a:endParaRPr lang="en-GB" dirty="0">
              <a:latin typeface="+mj-lt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07"/>
          <a:stretch/>
        </p:blipFill>
        <p:spPr>
          <a:xfrm>
            <a:off x="1672607" y="2453529"/>
            <a:ext cx="5798786" cy="3902822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7775" y="1882029"/>
            <a:ext cx="664845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1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407560" y="365126"/>
            <a:ext cx="7107790" cy="643403"/>
          </a:xfrm>
        </p:spPr>
        <p:txBody>
          <a:bodyPr>
            <a:normAutofit/>
          </a:bodyPr>
          <a:lstStyle/>
          <a:p>
            <a:r>
              <a:rPr lang="lt-LT" sz="3600" dirty="0" smtClean="0">
                <a:latin typeface="+mj-lt"/>
              </a:rPr>
              <a:t>Dalelių filtras</a:t>
            </a:r>
            <a:endParaRPr lang="en-GB" sz="3600" dirty="0">
              <a:latin typeface="+mj-lt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92" y="1008529"/>
            <a:ext cx="7059816" cy="5181113"/>
          </a:xfrm>
        </p:spPr>
      </p:pic>
    </p:spTree>
    <p:extLst>
      <p:ext uri="{BB962C8B-B14F-4D97-AF65-F5344CB8AC3E}">
        <p14:creationId xmlns:p14="http://schemas.microsoft.com/office/powerpoint/2010/main" val="404976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lt-LT" smtClean="0">
                <a:latin typeface="+mj-lt"/>
              </a:rPr>
              <a:t>Bepiločių orlaivių vietos nustatymas remiantis vaizdine informacija</a:t>
            </a:r>
            <a:endParaRPr lang="lt-LT" dirty="0" smtClean="0">
              <a:latin typeface="+mj-lt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407560" y="365126"/>
            <a:ext cx="7107790" cy="643403"/>
          </a:xfrm>
        </p:spPr>
        <p:txBody>
          <a:bodyPr>
            <a:normAutofit/>
          </a:bodyPr>
          <a:lstStyle/>
          <a:p>
            <a:r>
              <a:rPr lang="lt-LT" sz="3600" dirty="0" smtClean="0">
                <a:latin typeface="+mj-lt"/>
              </a:rPr>
              <a:t>Dalelių filtras</a:t>
            </a:r>
            <a:endParaRPr lang="en-GB" sz="3600" dirty="0"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93" y="996039"/>
            <a:ext cx="7059816" cy="518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0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1378</TotalTime>
  <Words>658</Words>
  <Application>Microsoft Office PowerPoint</Application>
  <PresentationFormat>On-screen Show (4:3)</PresentationFormat>
  <Paragraphs>136</Paragraphs>
  <Slides>24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LM Roman 12</vt:lpstr>
      <vt:lpstr>Office Theme</vt:lpstr>
      <vt:lpstr>Bepiločių orlaivių vietos nustatymas remiantis vaizdine informacija  Vision-Based Localization for Unmanned Aerial Vehicles </vt:lpstr>
      <vt:lpstr>Motyvacija</vt:lpstr>
      <vt:lpstr>Tikslas</vt:lpstr>
      <vt:lpstr>Panašūs darbai</vt:lpstr>
      <vt:lpstr>Kas bus daroma?</vt:lpstr>
      <vt:lpstr>Žemėlapių konstravimas</vt:lpstr>
      <vt:lpstr>Paveikslėlių registracija</vt:lpstr>
      <vt:lpstr>Dalelių filtras</vt:lpstr>
      <vt:lpstr>Dalelių filtras</vt:lpstr>
      <vt:lpstr>Dalelių filtras</vt:lpstr>
      <vt:lpstr>Dalelių filtras</vt:lpstr>
      <vt:lpstr>Dalelių filtras</vt:lpstr>
      <vt:lpstr>Dalelių filtras</vt:lpstr>
      <vt:lpstr>PowerPoint Presentation</vt:lpstr>
      <vt:lpstr>Eksperimentai</vt:lpstr>
      <vt:lpstr>PowerPoint Presentation</vt:lpstr>
      <vt:lpstr>Hipotezių kiekis</vt:lpstr>
      <vt:lpstr>Užtikrintumas</vt:lpstr>
      <vt:lpstr>Palyginimas su GPS</vt:lpstr>
      <vt:lpstr>PowerPoint Presentation</vt:lpstr>
      <vt:lpstr>Užtikrintumas</vt:lpstr>
      <vt:lpstr>Rezultatai ir išvados</vt:lpstr>
      <vt:lpstr>Ateities galimybės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Lukas Klusis</dc:creator>
  <cp:lastModifiedBy>Lukas Klusis</cp:lastModifiedBy>
  <cp:revision>85</cp:revision>
  <dcterms:created xsi:type="dcterms:W3CDTF">2014-05-20T14:32:50Z</dcterms:created>
  <dcterms:modified xsi:type="dcterms:W3CDTF">2015-06-09T08:53:08Z</dcterms:modified>
</cp:coreProperties>
</file>